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344" r:id="rId2"/>
    <p:sldId id="346" r:id="rId3"/>
    <p:sldId id="378" r:id="rId4"/>
    <p:sldId id="379" r:id="rId5"/>
    <p:sldId id="380" r:id="rId6"/>
    <p:sldId id="381" r:id="rId7"/>
    <p:sldId id="352" r:id="rId8"/>
    <p:sldId id="377" r:id="rId9"/>
    <p:sldId id="348" r:id="rId10"/>
    <p:sldId id="350" r:id="rId11"/>
    <p:sldId id="353" r:id="rId12"/>
    <p:sldId id="354" r:id="rId13"/>
    <p:sldId id="356" r:id="rId14"/>
    <p:sldId id="357" r:id="rId15"/>
    <p:sldId id="363" r:id="rId16"/>
    <p:sldId id="358" r:id="rId17"/>
    <p:sldId id="359" r:id="rId18"/>
    <p:sldId id="360" r:id="rId19"/>
    <p:sldId id="361" r:id="rId20"/>
    <p:sldId id="368" r:id="rId21"/>
    <p:sldId id="373" r:id="rId22"/>
    <p:sldId id="374" r:id="rId23"/>
    <p:sldId id="388" r:id="rId24"/>
    <p:sldId id="389" r:id="rId25"/>
    <p:sldId id="390" r:id="rId26"/>
    <p:sldId id="392" r:id="rId27"/>
    <p:sldId id="369" r:id="rId28"/>
    <p:sldId id="370" r:id="rId29"/>
    <p:sldId id="382" r:id="rId30"/>
    <p:sldId id="376" r:id="rId31"/>
    <p:sldId id="366" r:id="rId32"/>
    <p:sldId id="365" r:id="rId33"/>
    <p:sldId id="364" r:id="rId34"/>
    <p:sldId id="367" r:id="rId35"/>
    <p:sldId id="384" r:id="rId36"/>
    <p:sldId id="385" r:id="rId37"/>
    <p:sldId id="383" r:id="rId38"/>
    <p:sldId id="386" r:id="rId39"/>
    <p:sldId id="387" r:id="rId4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Руслан Машарипов" initials="РМ" lastIdx="1" clrIdx="0">
    <p:extLst>
      <p:ext uri="{19B8F6BF-5375-455C-9EA6-DF929625EA0E}">
        <p15:presenceInfo xmlns:p15="http://schemas.microsoft.com/office/powerpoint/2012/main" userId="2660d75de9dbd22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90AA"/>
    <a:srgbClr val="FF0000"/>
    <a:srgbClr val="5B9BD5"/>
    <a:srgbClr val="1616FF"/>
    <a:srgbClr val="0989A4"/>
    <a:srgbClr val="FFFFFF"/>
    <a:srgbClr val="352A86"/>
    <a:srgbClr val="C1D9EF"/>
    <a:srgbClr val="FFFF00"/>
    <a:srgbClr val="E2F0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34" autoAdjust="0"/>
    <p:restoredTop sz="95268" autoAdjust="0"/>
  </p:normalViewPr>
  <p:slideViewPr>
    <p:cSldViewPr snapToGrid="0">
      <p:cViewPr>
        <p:scale>
          <a:sx n="75" d="100"/>
          <a:sy n="75" d="100"/>
        </p:scale>
        <p:origin x="874" y="307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4AD097-EC70-4BC6-95C5-E835CD8E6294}" type="datetimeFigureOut">
              <a:rPr lang="ru-RU" smtClean="0"/>
              <a:t>10.11.2022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7ECEF9-A977-4D62-80A3-3E0ABDCB1B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0345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CA8A7-7D10-4ADD-8AB3-CC895F174F3B}" type="datetimeFigureOut">
              <a:rPr lang="ru-RU" smtClean="0"/>
              <a:t>10.11.2022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91BEC-551E-4F8A-B957-88F2D33C6C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726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CA8A7-7D10-4ADD-8AB3-CC895F174F3B}" type="datetimeFigureOut">
              <a:rPr lang="ru-RU" smtClean="0"/>
              <a:t>10.11.2022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91BEC-551E-4F8A-B957-88F2D33C6C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9218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CA8A7-7D10-4ADD-8AB3-CC895F174F3B}" type="datetimeFigureOut">
              <a:rPr lang="ru-RU" smtClean="0"/>
              <a:t>10.11.2022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91BEC-551E-4F8A-B957-88F2D33C6C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5870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CA8A7-7D10-4ADD-8AB3-CC895F174F3B}" type="datetimeFigureOut">
              <a:rPr lang="ru-RU" smtClean="0"/>
              <a:t>10.11.2022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91BEC-551E-4F8A-B957-88F2D33C6C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7229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CA8A7-7D10-4ADD-8AB3-CC895F174F3B}" type="datetimeFigureOut">
              <a:rPr lang="ru-RU" smtClean="0"/>
              <a:t>10.11.2022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91BEC-551E-4F8A-B957-88F2D33C6C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6784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CA8A7-7D10-4ADD-8AB3-CC895F174F3B}" type="datetimeFigureOut">
              <a:rPr lang="ru-RU" smtClean="0"/>
              <a:t>10.11.2022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91BEC-551E-4F8A-B957-88F2D33C6C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6338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CA8A7-7D10-4ADD-8AB3-CC895F174F3B}" type="datetimeFigureOut">
              <a:rPr lang="ru-RU" smtClean="0"/>
              <a:t>10.11.2022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91BEC-551E-4F8A-B957-88F2D33C6C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141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CA8A7-7D10-4ADD-8AB3-CC895F174F3B}" type="datetimeFigureOut">
              <a:rPr lang="ru-RU" smtClean="0"/>
              <a:t>10.11.2022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91BEC-551E-4F8A-B957-88F2D33C6C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0850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CA8A7-7D10-4ADD-8AB3-CC895F174F3B}" type="datetimeFigureOut">
              <a:rPr lang="ru-RU" smtClean="0"/>
              <a:t>10.11.2022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91BEC-551E-4F8A-B957-88F2D33C6C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0892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CA8A7-7D10-4ADD-8AB3-CC895F174F3B}" type="datetimeFigureOut">
              <a:rPr lang="ru-RU" smtClean="0"/>
              <a:t>10.11.2022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91BEC-551E-4F8A-B957-88F2D33C6C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5107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CA8A7-7D10-4ADD-8AB3-CC895F174F3B}" type="datetimeFigureOut">
              <a:rPr lang="ru-RU" smtClean="0"/>
              <a:t>10.11.2022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91BEC-551E-4F8A-B957-88F2D33C6C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2217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CCA8A7-7D10-4ADD-8AB3-CC895F174F3B}" type="datetimeFigureOut">
              <a:rPr lang="ru-RU" smtClean="0"/>
              <a:t>10.11.2022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1BEC-551E-4F8A-B957-88F2D33C6C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7070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i.org/10.1002/hbm.24821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89/fnhum.2021.706693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oi.org/10.1371/journal.pone.0184923" TargetMode="Externa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203DC986-DA2D-41CE-832E-2A8FC3756D65}"/>
              </a:ext>
            </a:extLst>
          </p:cNvPr>
          <p:cNvSpPr txBox="1"/>
          <p:nvPr/>
        </p:nvSpPr>
        <p:spPr>
          <a:xfrm>
            <a:off x="1943878" y="2764287"/>
            <a:ext cx="83042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Результаты ЭЭГ и </a:t>
            </a:r>
            <a:r>
              <a:rPr lang="ru-RU" sz="3200" dirty="0" err="1"/>
              <a:t>фМРТ</a:t>
            </a:r>
            <a:r>
              <a:rPr lang="ru-RU" sz="3200" dirty="0"/>
              <a:t>:</a:t>
            </a:r>
            <a:endParaRPr lang="en-US" sz="3200" dirty="0"/>
          </a:p>
          <a:p>
            <a:pPr algn="ctr"/>
            <a:r>
              <a:rPr lang="ru-RU" sz="3200" dirty="0"/>
              <a:t>Надежность и </a:t>
            </a:r>
            <a:r>
              <a:rPr lang="ru-RU" sz="3200" dirty="0" err="1"/>
              <a:t>воспроизводимось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499170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292C27D-FD0D-4576-90F0-989DFC5BC7BA}"/>
              </a:ext>
            </a:extLst>
          </p:cNvPr>
          <p:cNvSpPr/>
          <p:nvPr/>
        </p:nvSpPr>
        <p:spPr>
          <a:xfrm>
            <a:off x="5493782" y="62144"/>
            <a:ext cx="1922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fMRI</a:t>
            </a:r>
            <a:endParaRPr lang="ru-RU" sz="3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67D646-AB73-4F6E-97F2-C9A944CBA0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8" t="44643" r="64280" b="33417"/>
          <a:stretch/>
        </p:blipFill>
        <p:spPr>
          <a:xfrm>
            <a:off x="557053" y="1011200"/>
            <a:ext cx="3477678" cy="15047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D58614B-D065-4ED3-86BC-678F365362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31" t="44643" r="32099" b="33417"/>
          <a:stretch/>
        </p:blipFill>
        <p:spPr>
          <a:xfrm>
            <a:off x="524767" y="2903175"/>
            <a:ext cx="3475239" cy="15047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6815503-E3A8-4AA5-A160-16566D5BEF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42" t="44643" r="-812" b="33417"/>
          <a:stretch/>
        </p:blipFill>
        <p:spPr>
          <a:xfrm>
            <a:off x="557053" y="4795150"/>
            <a:ext cx="3475239" cy="15047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AC6677-3B2E-44BE-83B6-7FA38CFDE5EF}"/>
              </a:ext>
            </a:extLst>
          </p:cNvPr>
          <p:cNvSpPr txBox="1"/>
          <p:nvPr/>
        </p:nvSpPr>
        <p:spPr>
          <a:xfrm>
            <a:off x="1859871" y="6408829"/>
            <a:ext cx="805030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Time</a:t>
            </a:r>
            <a:endParaRPr lang="ru-RU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00B5F6-D222-4F50-A7FC-87C07A022F3A}"/>
              </a:ext>
            </a:extLst>
          </p:cNvPr>
          <p:cNvSpPr txBox="1"/>
          <p:nvPr/>
        </p:nvSpPr>
        <p:spPr>
          <a:xfrm rot="16200000">
            <a:off x="-843985" y="3221317"/>
            <a:ext cx="2149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BOLD signal</a:t>
            </a:r>
            <a:endParaRPr lang="ru-RU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E37828-495A-49ED-839D-95C031CE61F2}"/>
              </a:ext>
            </a:extLst>
          </p:cNvPr>
          <p:cNvSpPr txBox="1"/>
          <p:nvPr/>
        </p:nvSpPr>
        <p:spPr>
          <a:xfrm>
            <a:off x="1595376" y="675529"/>
            <a:ext cx="1334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400"/>
            </a:lvl1pPr>
          </a:lstStyle>
          <a:p>
            <a:r>
              <a:rPr lang="en-US" dirty="0"/>
              <a:t>Subject 1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983514-A54D-4791-9438-CDAC56D31A85}"/>
              </a:ext>
            </a:extLst>
          </p:cNvPr>
          <p:cNvSpPr txBox="1"/>
          <p:nvPr/>
        </p:nvSpPr>
        <p:spPr>
          <a:xfrm>
            <a:off x="1595376" y="2565273"/>
            <a:ext cx="1334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400"/>
            </a:lvl1pPr>
          </a:lstStyle>
          <a:p>
            <a:r>
              <a:rPr lang="en-US" dirty="0"/>
              <a:t>Subject 2</a:t>
            </a:r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057B4A-567B-4404-8CFA-826B3A9C1849}"/>
              </a:ext>
            </a:extLst>
          </p:cNvPr>
          <p:cNvSpPr txBox="1"/>
          <p:nvPr/>
        </p:nvSpPr>
        <p:spPr>
          <a:xfrm>
            <a:off x="1595376" y="4428643"/>
            <a:ext cx="1334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400"/>
            </a:lvl1pPr>
          </a:lstStyle>
          <a:p>
            <a:r>
              <a:rPr lang="en-US" dirty="0"/>
              <a:t>Subject 3</a:t>
            </a:r>
            <a:endParaRPr lang="ru-RU" dirty="0"/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A3973000-00D7-4BB2-9281-6AFE73B42C62}"/>
              </a:ext>
            </a:extLst>
          </p:cNvPr>
          <p:cNvCxnSpPr>
            <a:cxnSpLocks/>
          </p:cNvCxnSpPr>
          <p:nvPr/>
        </p:nvCxnSpPr>
        <p:spPr>
          <a:xfrm>
            <a:off x="4097833" y="3765974"/>
            <a:ext cx="34724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4F81C10-33C1-47FB-B022-406E69E8838A}"/>
              </a:ext>
            </a:extLst>
          </p:cNvPr>
          <p:cNvSpPr txBox="1"/>
          <p:nvPr/>
        </p:nvSpPr>
        <p:spPr>
          <a:xfrm>
            <a:off x="5433309" y="678404"/>
            <a:ext cx="2006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400"/>
            </a:lvl1pPr>
          </a:lstStyle>
          <a:p>
            <a:pPr algn="ctr"/>
            <a:r>
              <a:rPr lang="en-US" b="1" u="sng" dirty="0"/>
              <a:t>First level</a:t>
            </a:r>
            <a:endParaRPr lang="ru-RU" b="1" u="sng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DF937D-1650-44A4-84C7-80C98E01429E}"/>
              </a:ext>
            </a:extLst>
          </p:cNvPr>
          <p:cNvSpPr txBox="1"/>
          <p:nvPr/>
        </p:nvSpPr>
        <p:spPr>
          <a:xfrm>
            <a:off x="9371300" y="675529"/>
            <a:ext cx="2006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400"/>
            </a:lvl1pPr>
          </a:lstStyle>
          <a:p>
            <a:pPr algn="ctr"/>
            <a:r>
              <a:rPr lang="en-US" b="1" u="sng" dirty="0"/>
              <a:t>Second level</a:t>
            </a:r>
            <a:endParaRPr lang="ru-RU" b="1" u="sng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2E2C99-696B-4B6D-9881-700BD153FC88}"/>
              </a:ext>
            </a:extLst>
          </p:cNvPr>
          <p:cNvSpPr txBox="1"/>
          <p:nvPr/>
        </p:nvSpPr>
        <p:spPr>
          <a:xfrm>
            <a:off x="4500066" y="1255987"/>
            <a:ext cx="4871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400"/>
            </a:lvl1pPr>
          </a:lstStyle>
          <a:p>
            <a:r>
              <a:rPr lang="en-US" dirty="0"/>
              <a:t>Effect size #1 (betas, correlations, ...)</a:t>
            </a:r>
          </a:p>
          <a:p>
            <a:r>
              <a:rPr lang="en-US" dirty="0"/>
              <a:t>Test statistic #1 (t-vales, z-values, …)</a:t>
            </a:r>
          </a:p>
          <a:p>
            <a:r>
              <a:rPr lang="en-US" dirty="0"/>
              <a:t>P-value</a:t>
            </a:r>
            <a:endParaRPr lang="ru-RU" dirty="0"/>
          </a:p>
        </p:txBody>
      </p: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41FECD0F-8332-4010-A675-B5DC267C6A4A}"/>
              </a:ext>
            </a:extLst>
          </p:cNvPr>
          <p:cNvCxnSpPr>
            <a:cxnSpLocks/>
          </p:cNvCxnSpPr>
          <p:nvPr/>
        </p:nvCxnSpPr>
        <p:spPr>
          <a:xfrm>
            <a:off x="4097833" y="1860353"/>
            <a:ext cx="34724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07AE3A77-38FC-494F-93B2-9E2369AF17A9}"/>
              </a:ext>
            </a:extLst>
          </p:cNvPr>
          <p:cNvCxnSpPr>
            <a:cxnSpLocks/>
          </p:cNvCxnSpPr>
          <p:nvPr/>
        </p:nvCxnSpPr>
        <p:spPr>
          <a:xfrm>
            <a:off x="4097833" y="5656850"/>
            <a:ext cx="34724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BCB17DD-8B41-466C-8B36-94333C4103C0}"/>
              </a:ext>
            </a:extLst>
          </p:cNvPr>
          <p:cNvSpPr txBox="1"/>
          <p:nvPr/>
        </p:nvSpPr>
        <p:spPr>
          <a:xfrm>
            <a:off x="4445074" y="3165809"/>
            <a:ext cx="45803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400"/>
            </a:lvl1pPr>
          </a:lstStyle>
          <a:p>
            <a:r>
              <a:rPr lang="en-US" dirty="0"/>
              <a:t>Effect size #2</a:t>
            </a:r>
          </a:p>
          <a:p>
            <a:r>
              <a:rPr lang="en-US" dirty="0"/>
              <a:t>Test statistic #2</a:t>
            </a:r>
          </a:p>
          <a:p>
            <a:r>
              <a:rPr lang="en-US" dirty="0"/>
              <a:t>P-value #2</a:t>
            </a:r>
            <a:endParaRPr lang="ru-RU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ACF34D1-74FA-4FD6-A292-EF3FE5BF0C2A}"/>
              </a:ext>
            </a:extLst>
          </p:cNvPr>
          <p:cNvSpPr txBox="1"/>
          <p:nvPr/>
        </p:nvSpPr>
        <p:spPr>
          <a:xfrm>
            <a:off x="4445074" y="5056685"/>
            <a:ext cx="45803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400"/>
            </a:lvl1pPr>
          </a:lstStyle>
          <a:p>
            <a:r>
              <a:rPr lang="en-US" dirty="0"/>
              <a:t>Effect size #3</a:t>
            </a:r>
          </a:p>
          <a:p>
            <a:r>
              <a:rPr lang="en-US" dirty="0"/>
              <a:t>Test statistics #3</a:t>
            </a:r>
          </a:p>
          <a:p>
            <a:r>
              <a:rPr lang="en-US" dirty="0"/>
              <a:t>P-value #3</a:t>
            </a:r>
            <a:endParaRPr lang="ru-RU" dirty="0"/>
          </a:p>
        </p:txBody>
      </p: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34B58EE2-7D1A-47B5-A568-8F96275E5208}"/>
              </a:ext>
            </a:extLst>
          </p:cNvPr>
          <p:cNvGrpSpPr/>
          <p:nvPr/>
        </p:nvGrpSpPr>
        <p:grpSpPr>
          <a:xfrm>
            <a:off x="4500066" y="1337466"/>
            <a:ext cx="9520464" cy="5471473"/>
            <a:chOff x="4500066" y="1337466"/>
            <a:chExt cx="9520464" cy="5471473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52DB1342-88C6-4BFC-A9DA-8BCE90CE4DF7}"/>
                </a:ext>
              </a:extLst>
            </p:cNvPr>
            <p:cNvSpPr/>
            <p:nvPr/>
          </p:nvSpPr>
          <p:spPr>
            <a:xfrm>
              <a:off x="4500066" y="1337466"/>
              <a:ext cx="4667083" cy="29575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46D634A8-E5E8-499A-BF2A-73C435BBB0F6}"/>
                </a:ext>
              </a:extLst>
            </p:cNvPr>
            <p:cNvCxnSpPr>
              <a:cxnSpLocks/>
              <a:stCxn id="20" idx="3"/>
              <a:endCxn id="22" idx="1"/>
            </p:cNvCxnSpPr>
            <p:nvPr/>
          </p:nvCxnSpPr>
          <p:spPr>
            <a:xfrm>
              <a:off x="9167149" y="1485343"/>
              <a:ext cx="637140" cy="62419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7EB8F417-D1A5-4747-B213-93C0B0608CC9}"/>
                </a:ext>
              </a:extLst>
            </p:cNvPr>
            <p:cNvSpPr/>
            <p:nvPr/>
          </p:nvSpPr>
          <p:spPr>
            <a:xfrm>
              <a:off x="4500067" y="3235259"/>
              <a:ext cx="1750262" cy="31816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25" name="Прямая со стрелкой 24">
              <a:extLst>
                <a:ext uri="{FF2B5EF4-FFF2-40B4-BE49-F238E27FC236}">
                  <a16:creationId xmlns:a16="http://schemas.microsoft.com/office/drawing/2014/main" id="{4D4058A0-F3D3-43CD-8F0A-D97FE19CA59C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 flipV="1">
              <a:off x="6250329" y="2257416"/>
              <a:ext cx="3553960" cy="113692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Прямоугольник 28">
              <a:extLst>
                <a:ext uri="{FF2B5EF4-FFF2-40B4-BE49-F238E27FC236}">
                  <a16:creationId xmlns:a16="http://schemas.microsoft.com/office/drawing/2014/main" id="{44C8CFEE-E1A6-48ED-8FE3-EE127D079524}"/>
                </a:ext>
              </a:extLst>
            </p:cNvPr>
            <p:cNvSpPr/>
            <p:nvPr/>
          </p:nvSpPr>
          <p:spPr>
            <a:xfrm>
              <a:off x="4500067" y="5144491"/>
              <a:ext cx="1750262" cy="3413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81C39A18-8BFD-4BDF-A6E8-7F362C749796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 flipV="1">
              <a:off x="6250329" y="2515910"/>
              <a:ext cx="3553960" cy="279924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B9791D1-524F-44BB-96CC-B30E68C36C31}"/>
                </a:ext>
              </a:extLst>
            </p:cNvPr>
            <p:cNvSpPr txBox="1"/>
            <p:nvPr/>
          </p:nvSpPr>
          <p:spPr>
            <a:xfrm>
              <a:off x="9804289" y="1817150"/>
              <a:ext cx="11406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T-test</a:t>
              </a:r>
              <a:endParaRPr lang="ru-RU" sz="3200" dirty="0"/>
            </a:p>
          </p:txBody>
        </p:sp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17FEA4DA-F201-4F87-9756-2E28F99D81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74605" y="2388566"/>
              <a:ext cx="1" cy="5270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059718A-A32D-4A75-A6C1-122F5AAA4F37}"/>
                </a:ext>
              </a:extLst>
            </p:cNvPr>
            <p:cNvSpPr txBox="1"/>
            <p:nvPr/>
          </p:nvSpPr>
          <p:spPr>
            <a:xfrm>
              <a:off x="9440144" y="2851984"/>
              <a:ext cx="45803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ru-RU"/>
              </a:defPPr>
              <a:lvl1pPr>
                <a:defRPr sz="2400"/>
              </a:lvl1pPr>
            </a:lstStyle>
            <a:p>
              <a:r>
                <a:rPr lang="en-US" dirty="0"/>
                <a:t>Group Effect</a:t>
              </a:r>
            </a:p>
            <a:p>
              <a:r>
                <a:rPr lang="en-US" dirty="0"/>
                <a:t>Group Test statistic</a:t>
              </a:r>
            </a:p>
            <a:p>
              <a:r>
                <a:rPr lang="en-US" dirty="0"/>
                <a:t>Group P-value </a:t>
              </a:r>
              <a:endParaRPr lang="ru-RU" dirty="0"/>
            </a:p>
          </p:txBody>
        </p:sp>
        <p:cxnSp>
          <p:nvCxnSpPr>
            <p:cNvPr id="48" name="Прямая со стрелкой 47">
              <a:extLst>
                <a:ext uri="{FF2B5EF4-FFF2-40B4-BE49-F238E27FC236}">
                  <a16:creationId xmlns:a16="http://schemas.microsoft.com/office/drawing/2014/main" id="{C011E3FE-BA89-41CA-91D2-4E5F26E6E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92852" y="4151273"/>
              <a:ext cx="1" cy="37569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50" name="Рисунок 49">
              <a:extLst>
                <a:ext uri="{FF2B5EF4-FFF2-40B4-BE49-F238E27FC236}">
                  <a16:creationId xmlns:a16="http://schemas.microsoft.com/office/drawing/2014/main" id="{4C687441-59D5-456D-9819-7137291D29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7643" t="9910" r="5435" b="44513"/>
            <a:stretch/>
          </p:blipFill>
          <p:spPr>
            <a:xfrm>
              <a:off x="9108168" y="4659475"/>
              <a:ext cx="2384680" cy="2033673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91D9BE1-7B82-4D5A-80AF-5C28CE82BD7E}"/>
                </a:ext>
              </a:extLst>
            </p:cNvPr>
            <p:cNvSpPr txBox="1"/>
            <p:nvPr/>
          </p:nvSpPr>
          <p:spPr>
            <a:xfrm>
              <a:off x="9371299" y="6408829"/>
              <a:ext cx="8361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Group</a:t>
              </a:r>
              <a:endParaRPr lang="ru-RU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8297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292C27D-FD0D-4576-90F0-989DFC5BC7BA}"/>
              </a:ext>
            </a:extLst>
          </p:cNvPr>
          <p:cNvSpPr/>
          <p:nvPr/>
        </p:nvSpPr>
        <p:spPr>
          <a:xfrm>
            <a:off x="5493782" y="62144"/>
            <a:ext cx="1922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EEG</a:t>
            </a:r>
            <a:endParaRPr lang="ru-RU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AC6677-3B2E-44BE-83B6-7FA38CFDE5EF}"/>
              </a:ext>
            </a:extLst>
          </p:cNvPr>
          <p:cNvSpPr txBox="1"/>
          <p:nvPr/>
        </p:nvSpPr>
        <p:spPr>
          <a:xfrm>
            <a:off x="1859871" y="6408829"/>
            <a:ext cx="805030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Time</a:t>
            </a:r>
            <a:endParaRPr lang="ru-RU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00B5F6-D222-4F50-A7FC-87C07A022F3A}"/>
              </a:ext>
            </a:extLst>
          </p:cNvPr>
          <p:cNvSpPr txBox="1"/>
          <p:nvPr/>
        </p:nvSpPr>
        <p:spPr>
          <a:xfrm rot="16200000">
            <a:off x="-879755" y="3086735"/>
            <a:ext cx="2149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EEG signal</a:t>
            </a:r>
            <a:endParaRPr lang="ru-RU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E37828-495A-49ED-839D-95C031CE61F2}"/>
              </a:ext>
            </a:extLst>
          </p:cNvPr>
          <p:cNvSpPr txBox="1"/>
          <p:nvPr/>
        </p:nvSpPr>
        <p:spPr>
          <a:xfrm>
            <a:off x="1595376" y="675529"/>
            <a:ext cx="1334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400"/>
            </a:lvl1pPr>
          </a:lstStyle>
          <a:p>
            <a:r>
              <a:rPr lang="en-US" dirty="0"/>
              <a:t>Subject 1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983514-A54D-4791-9438-CDAC56D31A85}"/>
              </a:ext>
            </a:extLst>
          </p:cNvPr>
          <p:cNvSpPr txBox="1"/>
          <p:nvPr/>
        </p:nvSpPr>
        <p:spPr>
          <a:xfrm>
            <a:off x="1595376" y="2565273"/>
            <a:ext cx="1334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400"/>
            </a:lvl1pPr>
          </a:lstStyle>
          <a:p>
            <a:r>
              <a:rPr lang="en-US" dirty="0"/>
              <a:t>Subject 2</a:t>
            </a:r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057B4A-567B-4404-8CFA-826B3A9C1849}"/>
              </a:ext>
            </a:extLst>
          </p:cNvPr>
          <p:cNvSpPr txBox="1"/>
          <p:nvPr/>
        </p:nvSpPr>
        <p:spPr>
          <a:xfrm>
            <a:off x="1595376" y="4428643"/>
            <a:ext cx="1334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400"/>
            </a:lvl1pPr>
          </a:lstStyle>
          <a:p>
            <a:r>
              <a:rPr lang="en-US" dirty="0"/>
              <a:t>Subject 3</a:t>
            </a:r>
            <a:endParaRPr lang="ru-RU" dirty="0"/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A3973000-00D7-4BB2-9281-6AFE73B42C62}"/>
              </a:ext>
            </a:extLst>
          </p:cNvPr>
          <p:cNvCxnSpPr>
            <a:cxnSpLocks/>
          </p:cNvCxnSpPr>
          <p:nvPr/>
        </p:nvCxnSpPr>
        <p:spPr>
          <a:xfrm>
            <a:off x="4097833" y="3765974"/>
            <a:ext cx="34724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4F81C10-33C1-47FB-B022-406E69E8838A}"/>
              </a:ext>
            </a:extLst>
          </p:cNvPr>
          <p:cNvSpPr txBox="1"/>
          <p:nvPr/>
        </p:nvSpPr>
        <p:spPr>
          <a:xfrm>
            <a:off x="5641653" y="678404"/>
            <a:ext cx="2006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400"/>
            </a:lvl1pPr>
          </a:lstStyle>
          <a:p>
            <a:pPr algn="ctr"/>
            <a:r>
              <a:rPr lang="en-US" b="1" u="sng" dirty="0"/>
              <a:t>First level</a:t>
            </a:r>
            <a:endParaRPr lang="ru-RU" b="1" u="sng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2E2C99-696B-4B6D-9881-700BD153FC88}"/>
              </a:ext>
            </a:extLst>
          </p:cNvPr>
          <p:cNvSpPr txBox="1"/>
          <p:nvPr/>
        </p:nvSpPr>
        <p:spPr>
          <a:xfrm>
            <a:off x="4500066" y="1255987"/>
            <a:ext cx="4871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400"/>
            </a:lvl1pPr>
          </a:lstStyle>
          <a:p>
            <a:r>
              <a:rPr lang="en-US" dirty="0"/>
              <a:t>Effect size #1 (Coherence, power, ...)</a:t>
            </a:r>
          </a:p>
          <a:p>
            <a:r>
              <a:rPr lang="en-US" dirty="0"/>
              <a:t>Test statistic #1 (t-vales, z-values, …)</a:t>
            </a:r>
          </a:p>
          <a:p>
            <a:r>
              <a:rPr lang="en-US" dirty="0"/>
              <a:t>P-value #1</a:t>
            </a:r>
            <a:endParaRPr lang="ru-RU" dirty="0"/>
          </a:p>
        </p:txBody>
      </p: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41FECD0F-8332-4010-A675-B5DC267C6A4A}"/>
              </a:ext>
            </a:extLst>
          </p:cNvPr>
          <p:cNvCxnSpPr>
            <a:cxnSpLocks/>
          </p:cNvCxnSpPr>
          <p:nvPr/>
        </p:nvCxnSpPr>
        <p:spPr>
          <a:xfrm>
            <a:off x="4097833" y="1860353"/>
            <a:ext cx="34724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07AE3A77-38FC-494F-93B2-9E2369AF17A9}"/>
              </a:ext>
            </a:extLst>
          </p:cNvPr>
          <p:cNvCxnSpPr>
            <a:cxnSpLocks/>
          </p:cNvCxnSpPr>
          <p:nvPr/>
        </p:nvCxnSpPr>
        <p:spPr>
          <a:xfrm>
            <a:off x="4097833" y="5656850"/>
            <a:ext cx="34724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BCB17DD-8B41-466C-8B36-94333C4103C0}"/>
              </a:ext>
            </a:extLst>
          </p:cNvPr>
          <p:cNvSpPr txBox="1"/>
          <p:nvPr/>
        </p:nvSpPr>
        <p:spPr>
          <a:xfrm>
            <a:off x="4445074" y="3165809"/>
            <a:ext cx="45803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400"/>
            </a:lvl1pPr>
          </a:lstStyle>
          <a:p>
            <a:r>
              <a:rPr lang="en-US" dirty="0"/>
              <a:t>Effect size #2</a:t>
            </a:r>
          </a:p>
          <a:p>
            <a:r>
              <a:rPr lang="en-US" dirty="0"/>
              <a:t>Test statistic #2</a:t>
            </a:r>
          </a:p>
          <a:p>
            <a:r>
              <a:rPr lang="en-US" dirty="0"/>
              <a:t>P-value #2</a:t>
            </a:r>
            <a:endParaRPr lang="ru-RU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ACF34D1-74FA-4FD6-A292-EF3FE5BF0C2A}"/>
              </a:ext>
            </a:extLst>
          </p:cNvPr>
          <p:cNvSpPr txBox="1"/>
          <p:nvPr/>
        </p:nvSpPr>
        <p:spPr>
          <a:xfrm>
            <a:off x="4445074" y="5056685"/>
            <a:ext cx="45803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400"/>
            </a:lvl1pPr>
          </a:lstStyle>
          <a:p>
            <a:r>
              <a:rPr lang="en-US" dirty="0"/>
              <a:t>Effect size #3</a:t>
            </a:r>
          </a:p>
          <a:p>
            <a:r>
              <a:rPr lang="en-US" dirty="0"/>
              <a:t>Test statistics #3</a:t>
            </a:r>
          </a:p>
          <a:p>
            <a:r>
              <a:rPr lang="en-US" dirty="0"/>
              <a:t>P-value #3</a:t>
            </a:r>
            <a:endParaRPr lang="ru-RU" dirty="0"/>
          </a:p>
        </p:txBody>
      </p:sp>
      <p:pic>
        <p:nvPicPr>
          <p:cNvPr id="29" name="Picture 2" descr="EEG Signal Processing - YouTube">
            <a:extLst>
              <a:ext uri="{FF2B5EF4-FFF2-40B4-BE49-F238E27FC236}">
                <a16:creationId xmlns:a16="http://schemas.microsoft.com/office/drawing/2014/main" id="{66557EF1-3E1C-40F4-87E1-46A45556A0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6" t="38818" r="16171" b="45486"/>
          <a:stretch/>
        </p:blipFill>
        <p:spPr bwMode="auto">
          <a:xfrm>
            <a:off x="804298" y="1205227"/>
            <a:ext cx="2870994" cy="45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EEG Signal Processing - YouTube">
            <a:extLst>
              <a:ext uri="{FF2B5EF4-FFF2-40B4-BE49-F238E27FC236}">
                <a16:creationId xmlns:a16="http://schemas.microsoft.com/office/drawing/2014/main" id="{3E4F707A-382E-4787-BC3D-BEB5409D29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6" t="38818" r="16171" b="45486"/>
          <a:stretch/>
        </p:blipFill>
        <p:spPr bwMode="auto">
          <a:xfrm>
            <a:off x="814452" y="1997548"/>
            <a:ext cx="2870994" cy="45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5F6784-518E-4E59-A1B6-B7610467C951}"/>
              </a:ext>
            </a:extLst>
          </p:cNvPr>
          <p:cNvSpPr txBox="1"/>
          <p:nvPr/>
        </p:nvSpPr>
        <p:spPr>
          <a:xfrm>
            <a:off x="1859871" y="1463949"/>
            <a:ext cx="636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. . .</a:t>
            </a:r>
            <a:endParaRPr lang="ru-RU" sz="28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8591B7-DD75-42CA-844D-578020861EDC}"/>
              </a:ext>
            </a:extLst>
          </p:cNvPr>
          <p:cNvSpPr txBox="1"/>
          <p:nvPr/>
        </p:nvSpPr>
        <p:spPr>
          <a:xfrm>
            <a:off x="1859871" y="3281002"/>
            <a:ext cx="636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. . .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1E3FA4-214B-42F1-8D26-CE4A9FC73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850" y="3041239"/>
            <a:ext cx="2881060" cy="458768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C76A4F03-CAD4-4ED0-8AAC-5618FD2ED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850" y="3804222"/>
            <a:ext cx="2881060" cy="45876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08F0B22-1CA1-43DE-B970-4AD12980AE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921" y="5018528"/>
            <a:ext cx="2881060" cy="45876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F9F0966-D691-4605-A2F5-C2E7865F04CE}"/>
              </a:ext>
            </a:extLst>
          </p:cNvPr>
          <p:cNvSpPr txBox="1"/>
          <p:nvPr/>
        </p:nvSpPr>
        <p:spPr>
          <a:xfrm>
            <a:off x="1859871" y="5258291"/>
            <a:ext cx="636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. . .</a:t>
            </a:r>
            <a:endParaRPr lang="ru-RU" sz="2800" b="1" dirty="0"/>
          </a:p>
        </p:txBody>
      </p:sp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2891B31F-06CC-4722-9131-472EFE55BA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921" y="5781511"/>
            <a:ext cx="2881060" cy="458768"/>
          </a:xfrm>
          <a:prstGeom prst="rect">
            <a:avLst/>
          </a:prstGeom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0F4461EB-9761-4EAB-81B6-495EEB63B16F}"/>
              </a:ext>
            </a:extLst>
          </p:cNvPr>
          <p:cNvGrpSpPr/>
          <p:nvPr/>
        </p:nvGrpSpPr>
        <p:grpSpPr>
          <a:xfrm>
            <a:off x="4500066" y="1305874"/>
            <a:ext cx="7644735" cy="5333788"/>
            <a:chOff x="4500066" y="1305874"/>
            <a:chExt cx="7644735" cy="5333788"/>
          </a:xfrm>
        </p:grpSpPr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21D18523-8C9D-468D-9637-1775AABB223E}"/>
                </a:ext>
              </a:extLst>
            </p:cNvPr>
            <p:cNvSpPr/>
            <p:nvPr/>
          </p:nvSpPr>
          <p:spPr>
            <a:xfrm>
              <a:off x="4500066" y="1666760"/>
              <a:ext cx="4667083" cy="7895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A0E40FD1-BD00-4BD1-B7F4-00DAD292FD68}"/>
                </a:ext>
              </a:extLst>
            </p:cNvPr>
            <p:cNvSpPr/>
            <p:nvPr/>
          </p:nvSpPr>
          <p:spPr>
            <a:xfrm>
              <a:off x="4500067" y="3612129"/>
              <a:ext cx="2062780" cy="7895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B4EE116E-35EE-4DBC-8EAB-642EF3C423D9}"/>
                </a:ext>
              </a:extLst>
            </p:cNvPr>
            <p:cNvSpPr/>
            <p:nvPr/>
          </p:nvSpPr>
          <p:spPr>
            <a:xfrm>
              <a:off x="4500067" y="5467458"/>
              <a:ext cx="2062780" cy="7895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7" name="Прямая со стрелкой 46">
              <a:extLst>
                <a:ext uri="{FF2B5EF4-FFF2-40B4-BE49-F238E27FC236}">
                  <a16:creationId xmlns:a16="http://schemas.microsoft.com/office/drawing/2014/main" id="{4CF44A17-1FF7-43AE-A690-052DF6E7E320}"/>
                </a:ext>
              </a:extLst>
            </p:cNvPr>
            <p:cNvCxnSpPr>
              <a:stCxn id="43" idx="3"/>
            </p:cNvCxnSpPr>
            <p:nvPr/>
          </p:nvCxnSpPr>
          <p:spPr>
            <a:xfrm>
              <a:off x="9167149" y="2061538"/>
              <a:ext cx="312517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 стрелкой 47">
              <a:extLst>
                <a:ext uri="{FF2B5EF4-FFF2-40B4-BE49-F238E27FC236}">
                  <a16:creationId xmlns:a16="http://schemas.microsoft.com/office/drawing/2014/main" id="{BDF42BCF-014A-47A9-A3FC-EF811C0D1D80}"/>
                </a:ext>
              </a:extLst>
            </p:cNvPr>
            <p:cNvCxnSpPr>
              <a:cxnSpLocks/>
            </p:cNvCxnSpPr>
            <p:nvPr/>
          </p:nvCxnSpPr>
          <p:spPr>
            <a:xfrm>
              <a:off x="6579008" y="4006907"/>
              <a:ext cx="2792291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 стрелкой 49">
              <a:extLst>
                <a:ext uri="{FF2B5EF4-FFF2-40B4-BE49-F238E27FC236}">
                  <a16:creationId xmlns:a16="http://schemas.microsoft.com/office/drawing/2014/main" id="{E2066827-185E-4D4C-B4DF-92072D91C58E}"/>
                </a:ext>
              </a:extLst>
            </p:cNvPr>
            <p:cNvCxnSpPr>
              <a:cxnSpLocks/>
            </p:cNvCxnSpPr>
            <p:nvPr/>
          </p:nvCxnSpPr>
          <p:spPr>
            <a:xfrm>
              <a:off x="6579008" y="5794854"/>
              <a:ext cx="2792291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560EFFA-B8A0-4249-92A4-48214A1CF894}"/>
                </a:ext>
              </a:extLst>
            </p:cNvPr>
            <p:cNvSpPr txBox="1"/>
            <p:nvPr/>
          </p:nvSpPr>
          <p:spPr>
            <a:xfrm>
              <a:off x="11493661" y="1979271"/>
              <a:ext cx="651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Sub1</a:t>
              </a:r>
              <a:endParaRPr lang="ru-RU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C77DCF6-E089-4C03-AA0B-8E79D17CEE6D}"/>
                </a:ext>
              </a:extLst>
            </p:cNvPr>
            <p:cNvSpPr txBox="1"/>
            <p:nvPr/>
          </p:nvSpPr>
          <p:spPr>
            <a:xfrm>
              <a:off x="11493661" y="3893658"/>
              <a:ext cx="651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Sub2</a:t>
              </a:r>
              <a:endParaRPr lang="ru-RU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5A8643E-A7E7-43F9-B907-A1A9721874F6}"/>
                </a:ext>
              </a:extLst>
            </p:cNvPr>
            <p:cNvSpPr txBox="1"/>
            <p:nvPr/>
          </p:nvSpPr>
          <p:spPr>
            <a:xfrm>
              <a:off x="11493661" y="5676708"/>
              <a:ext cx="651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Sub3</a:t>
              </a:r>
              <a:endParaRPr lang="ru-RU" dirty="0"/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605770D9-D428-413C-808B-CECC9BD838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568" t="6517" r="75163" b="74475"/>
            <a:stretch/>
          </p:blipFill>
          <p:spPr>
            <a:xfrm>
              <a:off x="9862503" y="1305874"/>
              <a:ext cx="1248320" cy="1556576"/>
            </a:xfrm>
            <a:prstGeom prst="rect">
              <a:avLst/>
            </a:prstGeom>
          </p:spPr>
        </p:pic>
        <p:pic>
          <p:nvPicPr>
            <p:cNvPr id="55" name="Рисунок 54">
              <a:extLst>
                <a:ext uri="{FF2B5EF4-FFF2-40B4-BE49-F238E27FC236}">
                  <a16:creationId xmlns:a16="http://schemas.microsoft.com/office/drawing/2014/main" id="{A01529D2-D452-4D63-A8E1-C6C99D38D9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1794" t="6517" r="18937" b="74475"/>
            <a:stretch/>
          </p:blipFill>
          <p:spPr>
            <a:xfrm>
              <a:off x="9860887" y="3271725"/>
              <a:ext cx="1248320" cy="1556576"/>
            </a:xfrm>
            <a:prstGeom prst="rect">
              <a:avLst/>
            </a:prstGeom>
          </p:spPr>
        </p:pic>
        <p:pic>
          <p:nvPicPr>
            <p:cNvPr id="56" name="Рисунок 55">
              <a:extLst>
                <a:ext uri="{FF2B5EF4-FFF2-40B4-BE49-F238E27FC236}">
                  <a16:creationId xmlns:a16="http://schemas.microsoft.com/office/drawing/2014/main" id="{1C2D7F5C-51E4-4656-B94C-CB58520375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3355" t="6517" r="37376" b="74475"/>
            <a:stretch/>
          </p:blipFill>
          <p:spPr>
            <a:xfrm>
              <a:off x="9895958" y="5083086"/>
              <a:ext cx="1248320" cy="15565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559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292C27D-FD0D-4576-90F0-989DFC5BC7BA}"/>
              </a:ext>
            </a:extLst>
          </p:cNvPr>
          <p:cNvSpPr/>
          <p:nvPr/>
        </p:nvSpPr>
        <p:spPr>
          <a:xfrm>
            <a:off x="5493782" y="62144"/>
            <a:ext cx="1922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EEG</a:t>
            </a:r>
            <a:endParaRPr lang="ru-RU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AC6677-3B2E-44BE-83B6-7FA38CFDE5EF}"/>
              </a:ext>
            </a:extLst>
          </p:cNvPr>
          <p:cNvSpPr txBox="1"/>
          <p:nvPr/>
        </p:nvSpPr>
        <p:spPr>
          <a:xfrm>
            <a:off x="1859871" y="6408829"/>
            <a:ext cx="805030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Time</a:t>
            </a:r>
            <a:endParaRPr lang="ru-RU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00B5F6-D222-4F50-A7FC-87C07A022F3A}"/>
              </a:ext>
            </a:extLst>
          </p:cNvPr>
          <p:cNvSpPr txBox="1"/>
          <p:nvPr/>
        </p:nvSpPr>
        <p:spPr>
          <a:xfrm rot="16200000">
            <a:off x="-879755" y="3086735"/>
            <a:ext cx="2149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EEG signal</a:t>
            </a:r>
            <a:endParaRPr lang="ru-RU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E37828-495A-49ED-839D-95C031CE61F2}"/>
              </a:ext>
            </a:extLst>
          </p:cNvPr>
          <p:cNvSpPr txBox="1"/>
          <p:nvPr/>
        </p:nvSpPr>
        <p:spPr>
          <a:xfrm>
            <a:off x="1595376" y="675529"/>
            <a:ext cx="1334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400"/>
            </a:lvl1pPr>
          </a:lstStyle>
          <a:p>
            <a:r>
              <a:rPr lang="en-US" dirty="0"/>
              <a:t>Subject 1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983514-A54D-4791-9438-CDAC56D31A85}"/>
              </a:ext>
            </a:extLst>
          </p:cNvPr>
          <p:cNvSpPr txBox="1"/>
          <p:nvPr/>
        </p:nvSpPr>
        <p:spPr>
          <a:xfrm>
            <a:off x="1595376" y="2565273"/>
            <a:ext cx="1334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400"/>
            </a:lvl1pPr>
          </a:lstStyle>
          <a:p>
            <a:r>
              <a:rPr lang="en-US" dirty="0"/>
              <a:t>Subject 2</a:t>
            </a:r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057B4A-567B-4404-8CFA-826B3A9C1849}"/>
              </a:ext>
            </a:extLst>
          </p:cNvPr>
          <p:cNvSpPr txBox="1"/>
          <p:nvPr/>
        </p:nvSpPr>
        <p:spPr>
          <a:xfrm>
            <a:off x="1595376" y="4428643"/>
            <a:ext cx="1334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400"/>
            </a:lvl1pPr>
          </a:lstStyle>
          <a:p>
            <a:r>
              <a:rPr lang="en-US" dirty="0"/>
              <a:t>Subject 3</a:t>
            </a:r>
            <a:endParaRPr lang="ru-RU" dirty="0"/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A3973000-00D7-4BB2-9281-6AFE73B42C62}"/>
              </a:ext>
            </a:extLst>
          </p:cNvPr>
          <p:cNvCxnSpPr>
            <a:cxnSpLocks/>
          </p:cNvCxnSpPr>
          <p:nvPr/>
        </p:nvCxnSpPr>
        <p:spPr>
          <a:xfrm>
            <a:off x="4097833" y="3765974"/>
            <a:ext cx="34724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4F81C10-33C1-47FB-B022-406E69E8838A}"/>
              </a:ext>
            </a:extLst>
          </p:cNvPr>
          <p:cNvSpPr txBox="1"/>
          <p:nvPr/>
        </p:nvSpPr>
        <p:spPr>
          <a:xfrm>
            <a:off x="5641653" y="678404"/>
            <a:ext cx="2006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400"/>
            </a:lvl1pPr>
          </a:lstStyle>
          <a:p>
            <a:pPr algn="ctr"/>
            <a:r>
              <a:rPr lang="en-US" b="1" u="sng" dirty="0"/>
              <a:t>First level</a:t>
            </a:r>
            <a:endParaRPr lang="ru-RU" b="1" u="sng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2E2C99-696B-4B6D-9881-700BD153FC88}"/>
              </a:ext>
            </a:extLst>
          </p:cNvPr>
          <p:cNvSpPr txBox="1"/>
          <p:nvPr/>
        </p:nvSpPr>
        <p:spPr>
          <a:xfrm>
            <a:off x="4500066" y="1255987"/>
            <a:ext cx="4871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400"/>
            </a:lvl1pPr>
          </a:lstStyle>
          <a:p>
            <a:r>
              <a:rPr lang="en-US" dirty="0"/>
              <a:t>Effect size #1 (Coherence, power, ...)</a:t>
            </a:r>
          </a:p>
          <a:p>
            <a:r>
              <a:rPr lang="en-US" dirty="0"/>
              <a:t>Test statistic #1 (t-vales, z-values, …)</a:t>
            </a:r>
          </a:p>
          <a:p>
            <a:r>
              <a:rPr lang="en-US" dirty="0"/>
              <a:t>P-value #1</a:t>
            </a:r>
            <a:endParaRPr lang="ru-RU" dirty="0"/>
          </a:p>
        </p:txBody>
      </p: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41FECD0F-8332-4010-A675-B5DC267C6A4A}"/>
              </a:ext>
            </a:extLst>
          </p:cNvPr>
          <p:cNvCxnSpPr>
            <a:cxnSpLocks/>
          </p:cNvCxnSpPr>
          <p:nvPr/>
        </p:nvCxnSpPr>
        <p:spPr>
          <a:xfrm>
            <a:off x="4097833" y="1860353"/>
            <a:ext cx="34724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07AE3A77-38FC-494F-93B2-9E2369AF17A9}"/>
              </a:ext>
            </a:extLst>
          </p:cNvPr>
          <p:cNvCxnSpPr>
            <a:cxnSpLocks/>
          </p:cNvCxnSpPr>
          <p:nvPr/>
        </p:nvCxnSpPr>
        <p:spPr>
          <a:xfrm>
            <a:off x="4097833" y="5656850"/>
            <a:ext cx="34724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BCB17DD-8B41-466C-8B36-94333C4103C0}"/>
              </a:ext>
            </a:extLst>
          </p:cNvPr>
          <p:cNvSpPr txBox="1"/>
          <p:nvPr/>
        </p:nvSpPr>
        <p:spPr>
          <a:xfrm>
            <a:off x="4445074" y="3165809"/>
            <a:ext cx="45803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400"/>
            </a:lvl1pPr>
          </a:lstStyle>
          <a:p>
            <a:r>
              <a:rPr lang="en-US" dirty="0"/>
              <a:t>Effect size #2</a:t>
            </a:r>
          </a:p>
          <a:p>
            <a:r>
              <a:rPr lang="en-US" dirty="0"/>
              <a:t>Test statistic #2</a:t>
            </a:r>
          </a:p>
          <a:p>
            <a:r>
              <a:rPr lang="en-US" dirty="0"/>
              <a:t>P-value #2</a:t>
            </a:r>
            <a:endParaRPr lang="ru-RU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ACF34D1-74FA-4FD6-A292-EF3FE5BF0C2A}"/>
              </a:ext>
            </a:extLst>
          </p:cNvPr>
          <p:cNvSpPr txBox="1"/>
          <p:nvPr/>
        </p:nvSpPr>
        <p:spPr>
          <a:xfrm>
            <a:off x="4445074" y="5056685"/>
            <a:ext cx="45803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400"/>
            </a:lvl1pPr>
          </a:lstStyle>
          <a:p>
            <a:r>
              <a:rPr lang="en-US" dirty="0"/>
              <a:t>Effect size #3</a:t>
            </a:r>
          </a:p>
          <a:p>
            <a:r>
              <a:rPr lang="en-US" dirty="0"/>
              <a:t>Test statistics #3</a:t>
            </a:r>
          </a:p>
          <a:p>
            <a:r>
              <a:rPr lang="en-US" dirty="0"/>
              <a:t>P-value #3</a:t>
            </a:r>
            <a:endParaRPr lang="ru-RU" dirty="0"/>
          </a:p>
        </p:txBody>
      </p:sp>
      <p:pic>
        <p:nvPicPr>
          <p:cNvPr id="29" name="Picture 2" descr="EEG Signal Processing - YouTube">
            <a:extLst>
              <a:ext uri="{FF2B5EF4-FFF2-40B4-BE49-F238E27FC236}">
                <a16:creationId xmlns:a16="http://schemas.microsoft.com/office/drawing/2014/main" id="{66557EF1-3E1C-40F4-87E1-46A45556A0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6" t="38818" r="16171" b="45486"/>
          <a:stretch/>
        </p:blipFill>
        <p:spPr bwMode="auto">
          <a:xfrm>
            <a:off x="804298" y="1205227"/>
            <a:ext cx="2870994" cy="45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EEG Signal Processing - YouTube">
            <a:extLst>
              <a:ext uri="{FF2B5EF4-FFF2-40B4-BE49-F238E27FC236}">
                <a16:creationId xmlns:a16="http://schemas.microsoft.com/office/drawing/2014/main" id="{3E4F707A-382E-4787-BC3D-BEB5409D29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6" t="38818" r="16171" b="45486"/>
          <a:stretch/>
        </p:blipFill>
        <p:spPr bwMode="auto">
          <a:xfrm>
            <a:off x="814452" y="1997548"/>
            <a:ext cx="2870994" cy="45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5F6784-518E-4E59-A1B6-B7610467C951}"/>
              </a:ext>
            </a:extLst>
          </p:cNvPr>
          <p:cNvSpPr txBox="1"/>
          <p:nvPr/>
        </p:nvSpPr>
        <p:spPr>
          <a:xfrm>
            <a:off x="1859871" y="1463949"/>
            <a:ext cx="636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. . .</a:t>
            </a:r>
            <a:endParaRPr lang="ru-RU" sz="28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8591B7-DD75-42CA-844D-578020861EDC}"/>
              </a:ext>
            </a:extLst>
          </p:cNvPr>
          <p:cNvSpPr txBox="1"/>
          <p:nvPr/>
        </p:nvSpPr>
        <p:spPr>
          <a:xfrm>
            <a:off x="1859871" y="3281002"/>
            <a:ext cx="636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. . .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1E3FA4-214B-42F1-8D26-CE4A9FC73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850" y="3041239"/>
            <a:ext cx="2881060" cy="458768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C76A4F03-CAD4-4ED0-8AAC-5618FD2ED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850" y="3804222"/>
            <a:ext cx="2881060" cy="45876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08F0B22-1CA1-43DE-B970-4AD12980AE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921" y="5018528"/>
            <a:ext cx="2881060" cy="45876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F9F0966-D691-4605-A2F5-C2E7865F04CE}"/>
              </a:ext>
            </a:extLst>
          </p:cNvPr>
          <p:cNvSpPr txBox="1"/>
          <p:nvPr/>
        </p:nvSpPr>
        <p:spPr>
          <a:xfrm>
            <a:off x="1859871" y="5258291"/>
            <a:ext cx="636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. . .</a:t>
            </a:r>
            <a:endParaRPr lang="ru-RU" sz="2800" b="1" dirty="0"/>
          </a:p>
        </p:txBody>
      </p:sp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2891B31F-06CC-4722-9131-472EFE55BA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921" y="5781511"/>
            <a:ext cx="2881060" cy="458768"/>
          </a:xfrm>
          <a:prstGeom prst="rect">
            <a:avLst/>
          </a:prstGeom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212EB23A-64D1-4B65-B3C4-C1D88FDA66A0}"/>
              </a:ext>
            </a:extLst>
          </p:cNvPr>
          <p:cNvGrpSpPr/>
          <p:nvPr/>
        </p:nvGrpSpPr>
        <p:grpSpPr>
          <a:xfrm>
            <a:off x="4519607" y="1324125"/>
            <a:ext cx="9520464" cy="5478192"/>
            <a:chOff x="13826749" y="-1967237"/>
            <a:chExt cx="9520464" cy="5478192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6690E8C0-2E57-4551-989F-DC6641850F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919" t="10542" r="64359" b="46019"/>
            <a:stretch/>
          </p:blipFill>
          <p:spPr>
            <a:xfrm>
              <a:off x="18812402" y="1255987"/>
              <a:ext cx="1681278" cy="2254968"/>
            </a:xfrm>
            <a:prstGeom prst="rect">
              <a:avLst/>
            </a:prstGeom>
          </p:spPr>
        </p:pic>
        <p:grpSp>
          <p:nvGrpSpPr>
            <p:cNvPr id="61" name="Группа 60">
              <a:extLst>
                <a:ext uri="{FF2B5EF4-FFF2-40B4-BE49-F238E27FC236}">
                  <a16:creationId xmlns:a16="http://schemas.microsoft.com/office/drawing/2014/main" id="{408FAB34-70BB-4D59-9B2A-B7C3B109CB98}"/>
                </a:ext>
              </a:extLst>
            </p:cNvPr>
            <p:cNvGrpSpPr/>
            <p:nvPr/>
          </p:nvGrpSpPr>
          <p:grpSpPr>
            <a:xfrm>
              <a:off x="13826749" y="-1967237"/>
              <a:ext cx="9520464" cy="5441266"/>
              <a:chOff x="4500066" y="1337466"/>
              <a:chExt cx="9520464" cy="5441266"/>
            </a:xfrm>
          </p:grpSpPr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8F384548-AEF4-475B-A916-D5667D223595}"/>
                  </a:ext>
                </a:extLst>
              </p:cNvPr>
              <p:cNvSpPr/>
              <p:nvPr/>
            </p:nvSpPr>
            <p:spPr>
              <a:xfrm>
                <a:off x="4500066" y="1337466"/>
                <a:ext cx="4667083" cy="29575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63" name="Прямая со стрелкой 62">
                <a:extLst>
                  <a:ext uri="{FF2B5EF4-FFF2-40B4-BE49-F238E27FC236}">
                    <a16:creationId xmlns:a16="http://schemas.microsoft.com/office/drawing/2014/main" id="{AE346700-5BA6-4834-AE4F-F1433F72F073}"/>
                  </a:ext>
                </a:extLst>
              </p:cNvPr>
              <p:cNvCxnSpPr>
                <a:cxnSpLocks/>
                <a:stCxn id="62" idx="3"/>
                <a:endCxn id="68" idx="1"/>
              </p:cNvCxnSpPr>
              <p:nvPr/>
            </p:nvCxnSpPr>
            <p:spPr>
              <a:xfrm>
                <a:off x="9167149" y="1485343"/>
                <a:ext cx="637140" cy="624195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Прямоугольник 63">
                <a:extLst>
                  <a:ext uri="{FF2B5EF4-FFF2-40B4-BE49-F238E27FC236}">
                    <a16:creationId xmlns:a16="http://schemas.microsoft.com/office/drawing/2014/main" id="{04BD7D38-EF8B-4B4A-8D79-8C63D4ADFF4B}"/>
                  </a:ext>
                </a:extLst>
              </p:cNvPr>
              <p:cNvSpPr/>
              <p:nvPr/>
            </p:nvSpPr>
            <p:spPr>
              <a:xfrm>
                <a:off x="4500067" y="3235259"/>
                <a:ext cx="1722696" cy="34131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65" name="Прямая со стрелкой 64">
                <a:extLst>
                  <a:ext uri="{FF2B5EF4-FFF2-40B4-BE49-F238E27FC236}">
                    <a16:creationId xmlns:a16="http://schemas.microsoft.com/office/drawing/2014/main" id="{399213FD-C826-42C1-8B3E-19AD6F2FD33D}"/>
                  </a:ext>
                </a:extLst>
              </p:cNvPr>
              <p:cNvCxnSpPr>
                <a:cxnSpLocks/>
                <a:stCxn id="64" idx="3"/>
              </p:cNvCxnSpPr>
              <p:nvPr/>
            </p:nvCxnSpPr>
            <p:spPr>
              <a:xfrm flipV="1">
                <a:off x="6222763" y="2257416"/>
                <a:ext cx="3581526" cy="1148502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41D29B8F-0D90-4162-ADDB-B992CF6F97CB}"/>
                  </a:ext>
                </a:extLst>
              </p:cNvPr>
              <p:cNvSpPr/>
              <p:nvPr/>
            </p:nvSpPr>
            <p:spPr>
              <a:xfrm>
                <a:off x="4500067" y="5144491"/>
                <a:ext cx="1703998" cy="34131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67" name="Прямая со стрелкой 66">
                <a:extLst>
                  <a:ext uri="{FF2B5EF4-FFF2-40B4-BE49-F238E27FC236}">
                    <a16:creationId xmlns:a16="http://schemas.microsoft.com/office/drawing/2014/main" id="{EAE8D580-DDDD-47A2-9620-7E8F56D99ADB}"/>
                  </a:ext>
                </a:extLst>
              </p:cNvPr>
              <p:cNvCxnSpPr>
                <a:cxnSpLocks/>
                <a:stCxn id="66" idx="3"/>
              </p:cNvCxnSpPr>
              <p:nvPr/>
            </p:nvCxnSpPr>
            <p:spPr>
              <a:xfrm flipV="1">
                <a:off x="6204065" y="2515910"/>
                <a:ext cx="3600224" cy="279924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E32E06B-B651-4EA2-A70E-C081AA8CD107}"/>
                  </a:ext>
                </a:extLst>
              </p:cNvPr>
              <p:cNvSpPr txBox="1"/>
              <p:nvPr/>
            </p:nvSpPr>
            <p:spPr>
              <a:xfrm>
                <a:off x="9804289" y="1817150"/>
                <a:ext cx="114063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T-test</a:t>
                </a:r>
                <a:endParaRPr lang="ru-RU" sz="3200" dirty="0"/>
              </a:p>
            </p:txBody>
          </p:sp>
          <p:cxnSp>
            <p:nvCxnSpPr>
              <p:cNvPr id="69" name="Прямая со стрелкой 68">
                <a:extLst>
                  <a:ext uri="{FF2B5EF4-FFF2-40B4-BE49-F238E27FC236}">
                    <a16:creationId xmlns:a16="http://schemas.microsoft.com/office/drawing/2014/main" id="{B2270EF3-0FB8-46F5-A9A3-78840EF1B4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74605" y="2388566"/>
                <a:ext cx="1" cy="52700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2062448-4D47-453D-82A6-AFFEBFBB485E}"/>
                  </a:ext>
                </a:extLst>
              </p:cNvPr>
              <p:cNvSpPr txBox="1"/>
              <p:nvPr/>
            </p:nvSpPr>
            <p:spPr>
              <a:xfrm>
                <a:off x="9440144" y="2851984"/>
                <a:ext cx="458038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ru-RU"/>
                </a:defPPr>
                <a:lvl1pPr>
                  <a:defRPr sz="2400"/>
                </a:lvl1pPr>
              </a:lstStyle>
              <a:p>
                <a:r>
                  <a:rPr lang="en-US" dirty="0"/>
                  <a:t>Group Effect</a:t>
                </a:r>
              </a:p>
              <a:p>
                <a:r>
                  <a:rPr lang="en-US" dirty="0"/>
                  <a:t>Group Test statistic</a:t>
                </a:r>
              </a:p>
              <a:p>
                <a:r>
                  <a:rPr lang="en-US" dirty="0"/>
                  <a:t>Group P-value </a:t>
                </a:r>
                <a:endParaRPr lang="ru-RU" dirty="0"/>
              </a:p>
            </p:txBody>
          </p:sp>
          <p:cxnSp>
            <p:nvCxnSpPr>
              <p:cNvPr id="71" name="Прямая со стрелкой 70">
                <a:extLst>
                  <a:ext uri="{FF2B5EF4-FFF2-40B4-BE49-F238E27FC236}">
                    <a16:creationId xmlns:a16="http://schemas.microsoft.com/office/drawing/2014/main" id="{F729569D-1720-40F3-B7D4-B0BC1B80B9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92852" y="4151273"/>
                <a:ext cx="1" cy="37569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E5768D7-7D86-411C-A4FE-02B81B170AE3}"/>
                  </a:ext>
                </a:extLst>
              </p:cNvPr>
              <p:cNvSpPr txBox="1"/>
              <p:nvPr/>
            </p:nvSpPr>
            <p:spPr>
              <a:xfrm>
                <a:off x="8749053" y="6378622"/>
                <a:ext cx="83619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Group</a:t>
                </a:r>
                <a:endParaRPr lang="ru-RU" sz="2000" dirty="0"/>
              </a:p>
            </p:txBody>
          </p:sp>
        </p:grp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7B3C0F7C-052E-4E75-A3AE-A2B4003702CD}"/>
              </a:ext>
            </a:extLst>
          </p:cNvPr>
          <p:cNvSpPr txBox="1"/>
          <p:nvPr/>
        </p:nvSpPr>
        <p:spPr>
          <a:xfrm>
            <a:off x="9371300" y="675529"/>
            <a:ext cx="2006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400"/>
            </a:lvl1pPr>
          </a:lstStyle>
          <a:p>
            <a:pPr algn="ctr"/>
            <a:r>
              <a:rPr lang="en-US" b="1" u="sng" dirty="0"/>
              <a:t>Second level</a:t>
            </a:r>
            <a:endParaRPr lang="ru-RU" b="1" u="sng" dirty="0"/>
          </a:p>
        </p:txBody>
      </p:sp>
    </p:spTree>
    <p:extLst>
      <p:ext uri="{BB962C8B-B14F-4D97-AF65-F5344CB8AC3E}">
        <p14:creationId xmlns:p14="http://schemas.microsoft.com/office/powerpoint/2010/main" val="228981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292C27D-FD0D-4576-90F0-989DFC5BC7BA}"/>
              </a:ext>
            </a:extLst>
          </p:cNvPr>
          <p:cNvSpPr/>
          <p:nvPr/>
        </p:nvSpPr>
        <p:spPr>
          <a:xfrm>
            <a:off x="5493782" y="62144"/>
            <a:ext cx="1922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fMRI</a:t>
            </a:r>
            <a:endParaRPr lang="ru-RU" sz="3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67D646-AB73-4F6E-97F2-C9A944CBA0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8" t="44643" r="64280" b="33417"/>
          <a:stretch/>
        </p:blipFill>
        <p:spPr>
          <a:xfrm>
            <a:off x="557053" y="1011200"/>
            <a:ext cx="3477678" cy="15047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D58614B-D065-4ED3-86BC-678F365362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31" t="44643" r="32099" b="33417"/>
          <a:stretch/>
        </p:blipFill>
        <p:spPr>
          <a:xfrm>
            <a:off x="524767" y="2903175"/>
            <a:ext cx="3475239" cy="15047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6815503-E3A8-4AA5-A160-16566D5BEF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42" t="44643" r="-812" b="33417"/>
          <a:stretch/>
        </p:blipFill>
        <p:spPr>
          <a:xfrm>
            <a:off x="557053" y="4795150"/>
            <a:ext cx="3475239" cy="15047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AC6677-3B2E-44BE-83B6-7FA38CFDE5EF}"/>
              </a:ext>
            </a:extLst>
          </p:cNvPr>
          <p:cNvSpPr txBox="1"/>
          <p:nvPr/>
        </p:nvSpPr>
        <p:spPr>
          <a:xfrm>
            <a:off x="1859871" y="6408829"/>
            <a:ext cx="805030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Time</a:t>
            </a:r>
            <a:endParaRPr lang="ru-RU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00B5F6-D222-4F50-A7FC-87C07A022F3A}"/>
              </a:ext>
            </a:extLst>
          </p:cNvPr>
          <p:cNvSpPr txBox="1"/>
          <p:nvPr/>
        </p:nvSpPr>
        <p:spPr>
          <a:xfrm rot="16200000">
            <a:off x="-843985" y="3221317"/>
            <a:ext cx="2149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fMRI signal</a:t>
            </a:r>
            <a:endParaRPr lang="ru-RU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E37828-495A-49ED-839D-95C031CE61F2}"/>
              </a:ext>
            </a:extLst>
          </p:cNvPr>
          <p:cNvSpPr txBox="1"/>
          <p:nvPr/>
        </p:nvSpPr>
        <p:spPr>
          <a:xfrm>
            <a:off x="1595376" y="675529"/>
            <a:ext cx="1334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400"/>
            </a:lvl1pPr>
          </a:lstStyle>
          <a:p>
            <a:r>
              <a:rPr lang="en-US" dirty="0"/>
              <a:t>Subject 1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983514-A54D-4791-9438-CDAC56D31A85}"/>
              </a:ext>
            </a:extLst>
          </p:cNvPr>
          <p:cNvSpPr txBox="1"/>
          <p:nvPr/>
        </p:nvSpPr>
        <p:spPr>
          <a:xfrm>
            <a:off x="1595376" y="2565273"/>
            <a:ext cx="1334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400"/>
            </a:lvl1pPr>
          </a:lstStyle>
          <a:p>
            <a:r>
              <a:rPr lang="en-US" dirty="0"/>
              <a:t>Subject 2</a:t>
            </a:r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057B4A-567B-4404-8CFA-826B3A9C1849}"/>
              </a:ext>
            </a:extLst>
          </p:cNvPr>
          <p:cNvSpPr txBox="1"/>
          <p:nvPr/>
        </p:nvSpPr>
        <p:spPr>
          <a:xfrm>
            <a:off x="1595376" y="4428643"/>
            <a:ext cx="1334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400"/>
            </a:lvl1pPr>
          </a:lstStyle>
          <a:p>
            <a:r>
              <a:rPr lang="en-US" dirty="0"/>
              <a:t>Subject 3</a:t>
            </a:r>
            <a:endParaRPr lang="ru-RU" dirty="0"/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A3973000-00D7-4BB2-9281-6AFE73B42C62}"/>
              </a:ext>
            </a:extLst>
          </p:cNvPr>
          <p:cNvCxnSpPr>
            <a:cxnSpLocks/>
          </p:cNvCxnSpPr>
          <p:nvPr/>
        </p:nvCxnSpPr>
        <p:spPr>
          <a:xfrm>
            <a:off x="4097833" y="3765974"/>
            <a:ext cx="34724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4F81C10-33C1-47FB-B022-406E69E8838A}"/>
              </a:ext>
            </a:extLst>
          </p:cNvPr>
          <p:cNvSpPr txBox="1"/>
          <p:nvPr/>
        </p:nvSpPr>
        <p:spPr>
          <a:xfrm>
            <a:off x="5641653" y="678404"/>
            <a:ext cx="2006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400"/>
            </a:lvl1pPr>
          </a:lstStyle>
          <a:p>
            <a:pPr algn="ctr"/>
            <a:r>
              <a:rPr lang="en-US" b="1" u="sng" dirty="0"/>
              <a:t>First level</a:t>
            </a:r>
            <a:endParaRPr lang="ru-RU" b="1" u="sng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2E2C99-696B-4B6D-9881-700BD153FC88}"/>
              </a:ext>
            </a:extLst>
          </p:cNvPr>
          <p:cNvSpPr txBox="1"/>
          <p:nvPr/>
        </p:nvSpPr>
        <p:spPr>
          <a:xfrm>
            <a:off x="4500066" y="1255987"/>
            <a:ext cx="4871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400"/>
            </a:lvl1pPr>
          </a:lstStyle>
          <a:p>
            <a:r>
              <a:rPr lang="en-US" dirty="0"/>
              <a:t>Effect size #1 (betas, correlations, ...)</a:t>
            </a:r>
          </a:p>
          <a:p>
            <a:r>
              <a:rPr lang="en-US" dirty="0"/>
              <a:t>Test statistic #1 (t-vales, z-values, …)</a:t>
            </a:r>
          </a:p>
          <a:p>
            <a:r>
              <a:rPr lang="en-US" dirty="0"/>
              <a:t>P-value #1</a:t>
            </a:r>
            <a:endParaRPr lang="ru-RU" dirty="0"/>
          </a:p>
        </p:txBody>
      </p: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41FECD0F-8332-4010-A675-B5DC267C6A4A}"/>
              </a:ext>
            </a:extLst>
          </p:cNvPr>
          <p:cNvCxnSpPr>
            <a:cxnSpLocks/>
          </p:cNvCxnSpPr>
          <p:nvPr/>
        </p:nvCxnSpPr>
        <p:spPr>
          <a:xfrm>
            <a:off x="4097833" y="1860353"/>
            <a:ext cx="34724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07AE3A77-38FC-494F-93B2-9E2369AF17A9}"/>
              </a:ext>
            </a:extLst>
          </p:cNvPr>
          <p:cNvCxnSpPr>
            <a:cxnSpLocks/>
          </p:cNvCxnSpPr>
          <p:nvPr/>
        </p:nvCxnSpPr>
        <p:spPr>
          <a:xfrm>
            <a:off x="4097833" y="5656850"/>
            <a:ext cx="34724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BCB17DD-8B41-466C-8B36-94333C4103C0}"/>
              </a:ext>
            </a:extLst>
          </p:cNvPr>
          <p:cNvSpPr txBox="1"/>
          <p:nvPr/>
        </p:nvSpPr>
        <p:spPr>
          <a:xfrm>
            <a:off x="4445074" y="3165809"/>
            <a:ext cx="45803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400"/>
            </a:lvl1pPr>
          </a:lstStyle>
          <a:p>
            <a:r>
              <a:rPr lang="en-US" dirty="0"/>
              <a:t>Effect size #2</a:t>
            </a:r>
          </a:p>
          <a:p>
            <a:r>
              <a:rPr lang="en-US" dirty="0"/>
              <a:t>Test statistic #2</a:t>
            </a:r>
          </a:p>
          <a:p>
            <a:r>
              <a:rPr lang="en-US" dirty="0"/>
              <a:t>P-value #2</a:t>
            </a:r>
            <a:endParaRPr lang="ru-RU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ACF34D1-74FA-4FD6-A292-EF3FE5BF0C2A}"/>
              </a:ext>
            </a:extLst>
          </p:cNvPr>
          <p:cNvSpPr txBox="1"/>
          <p:nvPr/>
        </p:nvSpPr>
        <p:spPr>
          <a:xfrm>
            <a:off x="4445074" y="5056685"/>
            <a:ext cx="45803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400"/>
            </a:lvl1pPr>
          </a:lstStyle>
          <a:p>
            <a:r>
              <a:rPr lang="en-US" dirty="0"/>
              <a:t>Effect size #3</a:t>
            </a:r>
          </a:p>
          <a:p>
            <a:r>
              <a:rPr lang="en-US" dirty="0"/>
              <a:t>Test statistics #3</a:t>
            </a:r>
          </a:p>
          <a:p>
            <a:r>
              <a:rPr lang="en-US" dirty="0"/>
              <a:t>P-value #3</a:t>
            </a:r>
            <a:endParaRPr lang="ru-RU" dirty="0"/>
          </a:p>
        </p:txBody>
      </p: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CA81122D-ED36-44F9-AE2D-83BFE846F104}"/>
              </a:ext>
            </a:extLst>
          </p:cNvPr>
          <p:cNvGrpSpPr/>
          <p:nvPr/>
        </p:nvGrpSpPr>
        <p:grpSpPr>
          <a:xfrm>
            <a:off x="4500066" y="1042442"/>
            <a:ext cx="7644735" cy="5257417"/>
            <a:chOff x="4500066" y="1042442"/>
            <a:chExt cx="7644735" cy="5257417"/>
          </a:xfrm>
        </p:grpSpPr>
        <p:pic>
          <p:nvPicPr>
            <p:cNvPr id="42" name="Рисунок 41">
              <a:extLst>
                <a:ext uri="{FF2B5EF4-FFF2-40B4-BE49-F238E27FC236}">
                  <a16:creationId xmlns:a16="http://schemas.microsoft.com/office/drawing/2014/main" id="{1BF07000-9D25-4BB3-8C30-0ED6EB0BDC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2906" t="3955" r="41329" b="23498"/>
            <a:stretch/>
          </p:blipFill>
          <p:spPr>
            <a:xfrm>
              <a:off x="9363665" y="1042442"/>
              <a:ext cx="2267905" cy="5257417"/>
            </a:xfrm>
            <a:prstGeom prst="rect">
              <a:avLst/>
            </a:prstGeom>
          </p:spPr>
        </p:pic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21D18523-8C9D-468D-9637-1775AABB223E}"/>
                </a:ext>
              </a:extLst>
            </p:cNvPr>
            <p:cNvSpPr/>
            <p:nvPr/>
          </p:nvSpPr>
          <p:spPr>
            <a:xfrm>
              <a:off x="4500066" y="1666760"/>
              <a:ext cx="4667083" cy="7895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A0E40FD1-BD00-4BD1-B7F4-00DAD292FD68}"/>
                </a:ext>
              </a:extLst>
            </p:cNvPr>
            <p:cNvSpPr/>
            <p:nvPr/>
          </p:nvSpPr>
          <p:spPr>
            <a:xfrm>
              <a:off x="4500067" y="3612129"/>
              <a:ext cx="2062780" cy="7895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B4EE116E-35EE-4DBC-8EAB-642EF3C423D9}"/>
                </a:ext>
              </a:extLst>
            </p:cNvPr>
            <p:cNvSpPr/>
            <p:nvPr/>
          </p:nvSpPr>
          <p:spPr>
            <a:xfrm>
              <a:off x="4500067" y="5467458"/>
              <a:ext cx="2062780" cy="7895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7" name="Прямая со стрелкой 46">
              <a:extLst>
                <a:ext uri="{FF2B5EF4-FFF2-40B4-BE49-F238E27FC236}">
                  <a16:creationId xmlns:a16="http://schemas.microsoft.com/office/drawing/2014/main" id="{4CF44A17-1FF7-43AE-A690-052DF6E7E320}"/>
                </a:ext>
              </a:extLst>
            </p:cNvPr>
            <p:cNvCxnSpPr>
              <a:stCxn id="43" idx="3"/>
            </p:cNvCxnSpPr>
            <p:nvPr/>
          </p:nvCxnSpPr>
          <p:spPr>
            <a:xfrm>
              <a:off x="9167149" y="2061538"/>
              <a:ext cx="312517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 стрелкой 47">
              <a:extLst>
                <a:ext uri="{FF2B5EF4-FFF2-40B4-BE49-F238E27FC236}">
                  <a16:creationId xmlns:a16="http://schemas.microsoft.com/office/drawing/2014/main" id="{BDF42BCF-014A-47A9-A3FC-EF811C0D1D80}"/>
                </a:ext>
              </a:extLst>
            </p:cNvPr>
            <p:cNvCxnSpPr>
              <a:cxnSpLocks/>
            </p:cNvCxnSpPr>
            <p:nvPr/>
          </p:nvCxnSpPr>
          <p:spPr>
            <a:xfrm>
              <a:off x="6579008" y="4006907"/>
              <a:ext cx="2792291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 стрелкой 49">
              <a:extLst>
                <a:ext uri="{FF2B5EF4-FFF2-40B4-BE49-F238E27FC236}">
                  <a16:creationId xmlns:a16="http://schemas.microsoft.com/office/drawing/2014/main" id="{E2066827-185E-4D4C-B4DF-92072D91C58E}"/>
                </a:ext>
              </a:extLst>
            </p:cNvPr>
            <p:cNvCxnSpPr>
              <a:cxnSpLocks/>
            </p:cNvCxnSpPr>
            <p:nvPr/>
          </p:nvCxnSpPr>
          <p:spPr>
            <a:xfrm>
              <a:off x="6579008" y="5794854"/>
              <a:ext cx="2792291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560EFFA-B8A0-4249-92A4-48214A1CF894}"/>
                </a:ext>
              </a:extLst>
            </p:cNvPr>
            <p:cNvSpPr txBox="1"/>
            <p:nvPr/>
          </p:nvSpPr>
          <p:spPr>
            <a:xfrm>
              <a:off x="11493661" y="1979271"/>
              <a:ext cx="651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Sub1</a:t>
              </a:r>
              <a:endParaRPr lang="ru-RU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C77DCF6-E089-4C03-AA0B-8E79D17CEE6D}"/>
                </a:ext>
              </a:extLst>
            </p:cNvPr>
            <p:cNvSpPr txBox="1"/>
            <p:nvPr/>
          </p:nvSpPr>
          <p:spPr>
            <a:xfrm>
              <a:off x="11493661" y="3648476"/>
              <a:ext cx="651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Sub2</a:t>
              </a:r>
              <a:endParaRPr lang="ru-RU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5A8643E-A7E7-43F9-B907-A1A9721874F6}"/>
                </a:ext>
              </a:extLst>
            </p:cNvPr>
            <p:cNvSpPr txBox="1"/>
            <p:nvPr/>
          </p:nvSpPr>
          <p:spPr>
            <a:xfrm>
              <a:off x="11493661" y="5362838"/>
              <a:ext cx="651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Sub3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3240674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292C27D-FD0D-4576-90F0-989DFC5BC7BA}"/>
              </a:ext>
            </a:extLst>
          </p:cNvPr>
          <p:cNvSpPr/>
          <p:nvPr/>
        </p:nvSpPr>
        <p:spPr>
          <a:xfrm>
            <a:off x="2484120" y="62144"/>
            <a:ext cx="7223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fMRI: Probabilistic overlay map</a:t>
            </a:r>
            <a:endParaRPr lang="ru-RU" sz="3200" dirty="0"/>
          </a:p>
        </p:txBody>
      </p:sp>
      <p:pic>
        <p:nvPicPr>
          <p:cNvPr id="30" name="Main graphic">
            <a:extLst>
              <a:ext uri="{FF2B5EF4-FFF2-40B4-BE49-F238E27FC236}">
                <a16:creationId xmlns:a16="http://schemas.microsoft.com/office/drawing/2014/main" id="{47F2E0B5-6FDD-4675-A55F-FB9F37C3FDD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35781" y="992628"/>
            <a:ext cx="10485659" cy="5282361"/>
          </a:xfrm>
          <a:prstGeom prst="rect">
            <a:avLst/>
          </a:prstGeom>
          <a:ln>
            <a:noFill/>
          </a:ln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115C4D1-0942-46EE-94B8-4D729CA4F7EE}"/>
              </a:ext>
            </a:extLst>
          </p:cNvPr>
          <p:cNvSpPr/>
          <p:nvPr/>
        </p:nvSpPr>
        <p:spPr>
          <a:xfrm>
            <a:off x="8684618" y="6477000"/>
            <a:ext cx="2784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05274"/>
                </a:solidFill>
                <a:latin typeface="Open Sans"/>
                <a:hlinkClick r:id="rId4"/>
              </a:rPr>
              <a:t>https://doi.org/10.1002/hbm.24821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877830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292C27D-FD0D-4576-90F0-989DFC5BC7BA}"/>
              </a:ext>
            </a:extLst>
          </p:cNvPr>
          <p:cNvSpPr/>
          <p:nvPr/>
        </p:nvSpPr>
        <p:spPr>
          <a:xfrm>
            <a:off x="2484120" y="62144"/>
            <a:ext cx="7223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fMRI: Overlap maps</a:t>
            </a:r>
            <a:endParaRPr lang="ru-RU" sz="3200" dirty="0"/>
          </a:p>
        </p:txBody>
      </p:sp>
      <p:pic>
        <p:nvPicPr>
          <p:cNvPr id="2050" name="Picture 2" descr="figure 5">
            <a:extLst>
              <a:ext uri="{FF2B5EF4-FFF2-40B4-BE49-F238E27FC236}">
                <a16:creationId xmlns:a16="http://schemas.microsoft.com/office/drawing/2014/main" id="{49C41DDB-CF66-4F98-8C89-065CABA868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221"/>
          <a:stretch/>
        </p:blipFill>
        <p:spPr bwMode="auto">
          <a:xfrm>
            <a:off x="2078054" y="831781"/>
            <a:ext cx="4369044" cy="547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77ED093-62FC-467E-9268-044798FDAF85}"/>
              </a:ext>
            </a:extLst>
          </p:cNvPr>
          <p:cNvSpPr/>
          <p:nvPr/>
        </p:nvSpPr>
        <p:spPr>
          <a:xfrm>
            <a:off x="9556648" y="6488668"/>
            <a:ext cx="2431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222222"/>
                </a:solidFill>
                <a:latin typeface="-apple-system"/>
              </a:rPr>
              <a:t>doi</a:t>
            </a:r>
            <a:r>
              <a:rPr lang="en-US" dirty="0">
                <a:solidFill>
                  <a:srgbClr val="222222"/>
                </a:solidFill>
                <a:latin typeface="-apple-system"/>
              </a:rPr>
              <a:t>: 10.1038/srep20170</a:t>
            </a:r>
            <a:endParaRPr lang="ru-RU" dirty="0"/>
          </a:p>
        </p:txBody>
      </p:sp>
      <p:pic>
        <p:nvPicPr>
          <p:cNvPr id="10" name="Picture 2" descr="figure 5">
            <a:extLst>
              <a:ext uri="{FF2B5EF4-FFF2-40B4-BE49-F238E27FC236}">
                <a16:creationId xmlns:a16="http://schemas.microsoft.com/office/drawing/2014/main" id="{F47980D7-9493-4752-B789-C3F80D2E11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21" r="-933"/>
          <a:stretch/>
        </p:blipFill>
        <p:spPr bwMode="auto">
          <a:xfrm>
            <a:off x="6667016" y="831781"/>
            <a:ext cx="3167423" cy="547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521952-9C8D-4669-9906-58ABC82A164D}"/>
              </a:ext>
            </a:extLst>
          </p:cNvPr>
          <p:cNvSpPr txBox="1"/>
          <p:nvPr/>
        </p:nvSpPr>
        <p:spPr>
          <a:xfrm>
            <a:off x="4758492" y="6296432"/>
            <a:ext cx="1383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err="1"/>
              <a:t>pFWE</a:t>
            </a:r>
            <a:r>
              <a:rPr lang="en-US" sz="2000" b="1" u="sng" dirty="0"/>
              <a:t>&lt;0.05</a:t>
            </a:r>
            <a:endParaRPr lang="ru-RU" sz="2000" b="1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531CC1-900A-4400-9AA7-514EAB67BB85}"/>
              </a:ext>
            </a:extLst>
          </p:cNvPr>
          <p:cNvSpPr txBox="1"/>
          <p:nvPr/>
        </p:nvSpPr>
        <p:spPr>
          <a:xfrm>
            <a:off x="2383027" y="6313265"/>
            <a:ext cx="1572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Overlap Map</a:t>
            </a:r>
            <a:endParaRPr lang="ru-RU" sz="2000" b="1" u="sng" dirty="0"/>
          </a:p>
        </p:txBody>
      </p:sp>
    </p:spTree>
    <p:extLst>
      <p:ext uri="{BB962C8B-B14F-4D97-AF65-F5344CB8AC3E}">
        <p14:creationId xmlns:p14="http://schemas.microsoft.com/office/powerpoint/2010/main" val="83485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4E092AF-750F-4464-BA23-471FFC33376B}"/>
              </a:ext>
            </a:extLst>
          </p:cNvPr>
          <p:cNvSpPr/>
          <p:nvPr/>
        </p:nvSpPr>
        <p:spPr>
          <a:xfrm>
            <a:off x="2484120" y="62144"/>
            <a:ext cx="7223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fMRI: Activation count maps</a:t>
            </a:r>
            <a:endParaRPr lang="ru-RU" sz="32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F09559A-E353-42FE-8564-ED08297989B0}"/>
              </a:ext>
            </a:extLst>
          </p:cNvPr>
          <p:cNvSpPr/>
          <p:nvPr/>
        </p:nvSpPr>
        <p:spPr>
          <a:xfrm>
            <a:off x="9224521" y="6587630"/>
            <a:ext cx="296747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AdvTT5235d5a9"/>
              </a:rPr>
              <a:t>http://dx.doi.org/10.1016/j.neuroimage.2013.05.033</a:t>
            </a:r>
            <a:endParaRPr lang="ru-RU" sz="24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81525F6-E70A-4BE2-862F-6243A62B8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60" y="806154"/>
            <a:ext cx="10647680" cy="578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9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E749C6-9F1A-496F-A494-D737945F6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" y="798527"/>
            <a:ext cx="10866120" cy="5853236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4E092AF-750F-4464-BA23-471FFC33376B}"/>
              </a:ext>
            </a:extLst>
          </p:cNvPr>
          <p:cNvSpPr/>
          <p:nvPr/>
        </p:nvSpPr>
        <p:spPr>
          <a:xfrm>
            <a:off x="2484120" y="62144"/>
            <a:ext cx="7223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fMRI: Activation count maps</a:t>
            </a:r>
            <a:endParaRPr lang="ru-RU" sz="32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F09559A-E353-42FE-8564-ED08297989B0}"/>
              </a:ext>
            </a:extLst>
          </p:cNvPr>
          <p:cNvSpPr/>
          <p:nvPr/>
        </p:nvSpPr>
        <p:spPr>
          <a:xfrm>
            <a:off x="9224521" y="6587630"/>
            <a:ext cx="296747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AdvTT5235d5a9"/>
              </a:rPr>
              <a:t>http://dx.doi.org/10.1016/j.neuroimage.2013.05.033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93311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4E092AF-750F-4464-BA23-471FFC33376B}"/>
              </a:ext>
            </a:extLst>
          </p:cNvPr>
          <p:cNvSpPr/>
          <p:nvPr/>
        </p:nvSpPr>
        <p:spPr>
          <a:xfrm>
            <a:off x="2484120" y="62144"/>
            <a:ext cx="7223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fMRI: Activation count maps</a:t>
            </a:r>
            <a:endParaRPr lang="ru-RU" sz="32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F09559A-E353-42FE-8564-ED08297989B0}"/>
              </a:ext>
            </a:extLst>
          </p:cNvPr>
          <p:cNvSpPr/>
          <p:nvPr/>
        </p:nvSpPr>
        <p:spPr>
          <a:xfrm>
            <a:off x="9224521" y="6587630"/>
            <a:ext cx="296747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AdvTT5235d5a9"/>
              </a:rPr>
              <a:t>http://dx.doi.org/10.1016/j.neuroimage.2013.05.033</a:t>
            </a:r>
            <a:endParaRPr lang="ru-RU" sz="24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23327FE-7458-4653-8B83-8407D3174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594" y="797053"/>
            <a:ext cx="10640092" cy="579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87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4E092AF-750F-4464-BA23-471FFC33376B}"/>
              </a:ext>
            </a:extLst>
          </p:cNvPr>
          <p:cNvSpPr/>
          <p:nvPr/>
        </p:nvSpPr>
        <p:spPr>
          <a:xfrm>
            <a:off x="2484120" y="62144"/>
            <a:ext cx="7223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EEG: Probabilistic overlay map</a:t>
            </a:r>
            <a:endParaRPr lang="ru-RU" sz="32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5E3919-49A9-4FAC-AE12-C33A0C76A7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98" t="4692" r="1007" b="74613"/>
          <a:stretch/>
        </p:blipFill>
        <p:spPr>
          <a:xfrm>
            <a:off x="752354" y="1959745"/>
            <a:ext cx="6993638" cy="197383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BC556D6-F031-4D28-9948-9F074AB6F3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18" t="-178" r="64359" b="46019"/>
          <a:stretch/>
        </p:blipFill>
        <p:spPr>
          <a:xfrm>
            <a:off x="8785185" y="1713053"/>
            <a:ext cx="2033750" cy="23380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50EE33-4B91-45DB-AD0D-2DE4A4D3C4D6}"/>
              </a:ext>
            </a:extLst>
          </p:cNvPr>
          <p:cNvSpPr txBox="1"/>
          <p:nvPr/>
        </p:nvSpPr>
        <p:spPr>
          <a:xfrm>
            <a:off x="2063104" y="1041722"/>
            <a:ext cx="4631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1. </a:t>
            </a:r>
            <a:r>
              <a:rPr lang="en-US" sz="2800" dirty="0"/>
              <a:t>Individual subject inference </a:t>
            </a:r>
            <a:endParaRPr lang="ru-RU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9879CD-3299-47E5-911D-0B9D28AE6365}"/>
              </a:ext>
            </a:extLst>
          </p:cNvPr>
          <p:cNvSpPr txBox="1"/>
          <p:nvPr/>
        </p:nvSpPr>
        <p:spPr>
          <a:xfrm>
            <a:off x="8299123" y="1041722"/>
            <a:ext cx="3657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2. </a:t>
            </a:r>
            <a:r>
              <a:rPr lang="en-US" sz="2800" dirty="0"/>
              <a:t>Group level inference</a:t>
            </a:r>
            <a:endParaRPr lang="ru-RU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DB801B-584D-4C08-AFDB-3CF96CFD5C07}"/>
              </a:ext>
            </a:extLst>
          </p:cNvPr>
          <p:cNvSpPr txBox="1"/>
          <p:nvPr/>
        </p:nvSpPr>
        <p:spPr>
          <a:xfrm>
            <a:off x="3591647" y="5144947"/>
            <a:ext cx="5648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3. </a:t>
            </a:r>
            <a:r>
              <a:rPr lang="en-US" sz="3600" dirty="0"/>
              <a:t>Probabilistic overlay map </a:t>
            </a:r>
            <a:r>
              <a:rPr lang="ru-RU" sz="3600" dirty="0"/>
              <a:t>?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78B4536-7382-432C-BA84-BE15A662216F}"/>
              </a:ext>
            </a:extLst>
          </p:cNvPr>
          <p:cNvSpPr/>
          <p:nvPr/>
        </p:nvSpPr>
        <p:spPr>
          <a:xfrm>
            <a:off x="9237830" y="6518857"/>
            <a:ext cx="28357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https://doi.org/10.3389/fnsys.2014.00215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973920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203DC986-DA2D-41CE-832E-2A8FC3756D65}"/>
              </a:ext>
            </a:extLst>
          </p:cNvPr>
          <p:cNvSpPr txBox="1"/>
          <p:nvPr/>
        </p:nvSpPr>
        <p:spPr>
          <a:xfrm>
            <a:off x="3621538" y="1164134"/>
            <a:ext cx="830424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Consistency/Reliability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Inter-subject Variability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Heterogeneity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Reproducibility/Replicability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Statistical Power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Uncertainty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Interval Estimates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Evidence</a:t>
            </a:r>
          </a:p>
          <a:p>
            <a:endParaRPr lang="ru-RU" sz="28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292C27D-FD0D-4576-90F0-989DFC5BC7BA}"/>
              </a:ext>
            </a:extLst>
          </p:cNvPr>
          <p:cNvSpPr/>
          <p:nvPr/>
        </p:nvSpPr>
        <p:spPr>
          <a:xfrm>
            <a:off x="5134967" y="62144"/>
            <a:ext cx="1922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Keywords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542707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4E092AF-750F-4464-BA23-471FFC33376B}"/>
              </a:ext>
            </a:extLst>
          </p:cNvPr>
          <p:cNvSpPr/>
          <p:nvPr/>
        </p:nvSpPr>
        <p:spPr>
          <a:xfrm>
            <a:off x="2484120" y="62144"/>
            <a:ext cx="72237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EEG: Inter</a:t>
            </a:r>
            <a:r>
              <a:rPr lang="ru-RU" sz="3200" dirty="0"/>
              <a:t>-</a:t>
            </a:r>
            <a:r>
              <a:rPr lang="en-US" sz="3200" dirty="0"/>
              <a:t>subject variation</a:t>
            </a:r>
            <a:endParaRPr lang="ru-RU" sz="3200" dirty="0"/>
          </a:p>
          <a:p>
            <a:pPr algn="ctr"/>
            <a:endParaRPr lang="ru-RU" sz="32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BFB8AC1-EA17-4F39-91A0-A0BB712B7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47" y="1139362"/>
            <a:ext cx="7200900" cy="539115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567EA87-0D0D-4873-907B-43FA876AD510}"/>
              </a:ext>
            </a:extLst>
          </p:cNvPr>
          <p:cNvSpPr/>
          <p:nvPr/>
        </p:nvSpPr>
        <p:spPr>
          <a:xfrm>
            <a:off x="8081363" y="5995030"/>
            <a:ext cx="37830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dvOT596495f2"/>
              </a:rPr>
              <a:t>http://dx.doi.org/10.1016/j.ijpsycho.2017.07.009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3977434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4E092AF-750F-4464-BA23-471FFC33376B}"/>
              </a:ext>
            </a:extLst>
          </p:cNvPr>
          <p:cNvSpPr/>
          <p:nvPr/>
        </p:nvSpPr>
        <p:spPr>
          <a:xfrm>
            <a:off x="2484120" y="62144"/>
            <a:ext cx="72237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EEG: Inter</a:t>
            </a:r>
            <a:r>
              <a:rPr lang="ru-RU" sz="3200" dirty="0"/>
              <a:t>-</a:t>
            </a:r>
            <a:r>
              <a:rPr lang="en-US" sz="3200" dirty="0"/>
              <a:t>subject variation</a:t>
            </a:r>
            <a:endParaRPr lang="ru-RU" sz="3200" dirty="0"/>
          </a:p>
          <a:p>
            <a:pPr algn="ctr"/>
            <a:endParaRPr lang="ru-RU" sz="32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5712A88-0DD4-4B3B-ACD9-A08CF4742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50" y="1139363"/>
            <a:ext cx="5626570" cy="516464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5C7F82A-1179-4554-B7E6-2B563CAA730A}"/>
              </a:ext>
            </a:extLst>
          </p:cNvPr>
          <p:cNvSpPr/>
          <p:nvPr/>
        </p:nvSpPr>
        <p:spPr>
          <a:xfrm>
            <a:off x="4521690" y="739819"/>
            <a:ext cx="3148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000000"/>
                </a:solidFill>
                <a:latin typeface="Verdana" panose="020B0604030504040204" pitchFamily="34" charset="0"/>
              </a:rPr>
              <a:t>percentage of subjects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87D821B-C351-45D8-B6C4-D316103F5A77}"/>
              </a:ext>
            </a:extLst>
          </p:cNvPr>
          <p:cNvSpPr/>
          <p:nvPr/>
        </p:nvSpPr>
        <p:spPr>
          <a:xfrm>
            <a:off x="1825094" y="6488668"/>
            <a:ext cx="3883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https://vxm.com/link.CONSC.acup.html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008EA24-797D-40B0-BEAA-C30D39D98D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298"/>
          <a:stretch/>
        </p:blipFill>
        <p:spPr>
          <a:xfrm>
            <a:off x="6396941" y="1217168"/>
            <a:ext cx="4939298" cy="500903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BE93DC1-1B1A-4212-B960-22B5DF99F3FD}"/>
              </a:ext>
            </a:extLst>
          </p:cNvPr>
          <p:cNvSpPr/>
          <p:nvPr/>
        </p:nvSpPr>
        <p:spPr>
          <a:xfrm>
            <a:off x="6167337" y="6488668"/>
            <a:ext cx="6024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https://iopscience.iop.org/article/10.1088/1741-2552/ab296e</a:t>
            </a:r>
          </a:p>
        </p:txBody>
      </p:sp>
    </p:spTree>
    <p:extLst>
      <p:ext uri="{BB962C8B-B14F-4D97-AF65-F5344CB8AC3E}">
        <p14:creationId xmlns:p14="http://schemas.microsoft.com/office/powerpoint/2010/main" val="895721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4E092AF-750F-4464-BA23-471FFC33376B}"/>
              </a:ext>
            </a:extLst>
          </p:cNvPr>
          <p:cNvSpPr/>
          <p:nvPr/>
        </p:nvSpPr>
        <p:spPr>
          <a:xfrm>
            <a:off x="2484120" y="62144"/>
            <a:ext cx="72237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EEG: Inter</a:t>
            </a:r>
            <a:r>
              <a:rPr lang="ru-RU" sz="3200" dirty="0"/>
              <a:t>-</a:t>
            </a:r>
            <a:r>
              <a:rPr lang="en-US" sz="3200" dirty="0"/>
              <a:t>subject variation</a:t>
            </a:r>
            <a:endParaRPr lang="ru-RU" sz="3200" dirty="0"/>
          </a:p>
          <a:p>
            <a:pPr algn="ctr"/>
            <a:endParaRPr lang="ru-RU" sz="32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5C7F82A-1179-4554-B7E6-2B563CAA730A}"/>
              </a:ext>
            </a:extLst>
          </p:cNvPr>
          <p:cNvSpPr/>
          <p:nvPr/>
        </p:nvSpPr>
        <p:spPr>
          <a:xfrm>
            <a:off x="3885083" y="852872"/>
            <a:ext cx="3148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000000"/>
                </a:solidFill>
                <a:latin typeface="Verdana" panose="020B0604030504040204" pitchFamily="34" charset="0"/>
              </a:rPr>
              <a:t>percentage of subjects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56C066-7D2C-422E-B86A-E6CB9C2E4C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721" b="19145"/>
          <a:stretch/>
        </p:blipFill>
        <p:spPr>
          <a:xfrm>
            <a:off x="517062" y="1222204"/>
            <a:ext cx="3455498" cy="4325156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7740279-CF2F-4E20-B480-9692B51147E6}"/>
              </a:ext>
            </a:extLst>
          </p:cNvPr>
          <p:cNvSpPr/>
          <p:nvPr/>
        </p:nvSpPr>
        <p:spPr>
          <a:xfrm>
            <a:off x="709775" y="5818108"/>
            <a:ext cx="3070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10.1007/978-3-319-32703-7_1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DCFD873-E82F-4348-B57C-D66BB4A6A9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824"/>
          <a:stretch/>
        </p:blipFill>
        <p:spPr>
          <a:xfrm>
            <a:off x="4136026" y="1557484"/>
            <a:ext cx="3919948" cy="3989876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6BBC7A1-ABB9-4EC6-8AE1-E3918BA9E722}"/>
              </a:ext>
            </a:extLst>
          </p:cNvPr>
          <p:cNvSpPr/>
          <p:nvPr/>
        </p:nvSpPr>
        <p:spPr>
          <a:xfrm>
            <a:off x="4598634" y="5818108"/>
            <a:ext cx="299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10.1109/EMBC.2012.6346483</a:t>
            </a:r>
            <a:endParaRPr lang="ru-RU" dirty="0"/>
          </a:p>
        </p:txBody>
      </p:sp>
      <p:pic>
        <p:nvPicPr>
          <p:cNvPr id="2050" name="Picture 2" descr="Fig. 6.">
            <a:extLst>
              <a:ext uri="{FF2B5EF4-FFF2-40B4-BE49-F238E27FC236}">
                <a16:creationId xmlns:a16="http://schemas.microsoft.com/office/drawing/2014/main" id="{30984E57-9257-4E18-9401-F975B4260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70"/>
          <a:stretch/>
        </p:blipFill>
        <p:spPr bwMode="auto">
          <a:xfrm>
            <a:off x="8127546" y="1727200"/>
            <a:ext cx="3835007" cy="34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AD3B830-6D3C-418E-9B9A-AE9839915989}"/>
              </a:ext>
            </a:extLst>
          </p:cNvPr>
          <p:cNvSpPr/>
          <p:nvPr/>
        </p:nvSpPr>
        <p:spPr>
          <a:xfrm>
            <a:off x="8810576" y="5818108"/>
            <a:ext cx="2468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10.1152/jn.00562.2020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1960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4E092AF-750F-4464-BA23-471FFC33376B}"/>
              </a:ext>
            </a:extLst>
          </p:cNvPr>
          <p:cNvSpPr/>
          <p:nvPr/>
        </p:nvSpPr>
        <p:spPr>
          <a:xfrm>
            <a:off x="2484120" y="62144"/>
            <a:ext cx="7223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EEG: Reproducibility</a:t>
            </a:r>
            <a:endParaRPr lang="ru-RU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6504E3-C13A-4187-8F82-DCDEEC284AAF}"/>
              </a:ext>
            </a:extLst>
          </p:cNvPr>
          <p:cNvSpPr txBox="1"/>
          <p:nvPr/>
        </p:nvSpPr>
        <p:spPr>
          <a:xfrm>
            <a:off x="2759328" y="840541"/>
            <a:ext cx="9989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Если у нас нет статистики с первого уровня анализа </a:t>
            </a:r>
          </a:p>
        </p:txBody>
      </p: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4561F17E-81B3-4C42-8B64-2B3E411E8383}"/>
              </a:ext>
            </a:extLst>
          </p:cNvPr>
          <p:cNvGrpSpPr/>
          <p:nvPr/>
        </p:nvGrpSpPr>
        <p:grpSpPr>
          <a:xfrm>
            <a:off x="149294" y="1465534"/>
            <a:ext cx="7684109" cy="5336618"/>
            <a:chOff x="149294" y="1465534"/>
            <a:chExt cx="7684109" cy="5336618"/>
          </a:xfrm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CF394A47-6282-4549-95A9-A81713217293}"/>
                </a:ext>
              </a:extLst>
            </p:cNvPr>
            <p:cNvSpPr/>
            <p:nvPr/>
          </p:nvSpPr>
          <p:spPr>
            <a:xfrm>
              <a:off x="149294" y="2326819"/>
              <a:ext cx="2840854" cy="2840854"/>
            </a:xfrm>
            <a:prstGeom prst="ellipse">
              <a:avLst/>
            </a:prstGeom>
            <a:noFill/>
            <a:ln w="38100">
              <a:solidFill>
                <a:srgbClr val="1890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C39FBA-EC27-4BF0-9149-54BA8EDF8D77}"/>
                </a:ext>
              </a:extLst>
            </p:cNvPr>
            <p:cNvSpPr txBox="1"/>
            <p:nvPr/>
          </p:nvSpPr>
          <p:spPr>
            <a:xfrm>
              <a:off x="836988" y="3454858"/>
              <a:ext cx="14654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N = 176</a:t>
              </a:r>
              <a:endParaRPr lang="ru-RU" sz="3200" dirty="0"/>
            </a:p>
          </p:txBody>
        </p: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69DA7A6B-1370-41BE-8032-282A8FEDA43E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2911875" y="3262717"/>
              <a:ext cx="2053569" cy="43692"/>
            </a:xfrm>
            <a:prstGeom prst="straightConnector1">
              <a:avLst/>
            </a:prstGeom>
            <a:noFill/>
            <a:ln w="38100">
              <a:solidFill>
                <a:srgbClr val="1890AA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05894F63-74D6-4254-87F8-2EDF64D97292}"/>
                </a:ext>
              </a:extLst>
            </p:cNvPr>
            <p:cNvCxnSpPr>
              <a:cxnSpLocks/>
            </p:cNvCxnSpPr>
            <p:nvPr/>
          </p:nvCxnSpPr>
          <p:spPr>
            <a:xfrm>
              <a:off x="2911875" y="4223620"/>
              <a:ext cx="2112886" cy="1022560"/>
            </a:xfrm>
            <a:prstGeom prst="straightConnector1">
              <a:avLst/>
            </a:prstGeom>
            <a:noFill/>
            <a:ln w="38100">
              <a:solidFill>
                <a:srgbClr val="1890AA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F2C164D9-CB50-4A93-93D6-E7D88DA9F09A}"/>
                </a:ext>
              </a:extLst>
            </p:cNvPr>
            <p:cNvSpPr/>
            <p:nvPr/>
          </p:nvSpPr>
          <p:spPr>
            <a:xfrm>
              <a:off x="4965444" y="2249139"/>
              <a:ext cx="2112886" cy="2027155"/>
            </a:xfrm>
            <a:prstGeom prst="ellipse">
              <a:avLst/>
            </a:prstGeom>
            <a:noFill/>
            <a:ln w="38100">
              <a:solidFill>
                <a:srgbClr val="1890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10BC60D0-6AB6-4375-A9A3-54318F209FC6}"/>
                </a:ext>
              </a:extLst>
            </p:cNvPr>
            <p:cNvSpPr/>
            <p:nvPr/>
          </p:nvSpPr>
          <p:spPr>
            <a:xfrm>
              <a:off x="5024761" y="4671246"/>
              <a:ext cx="1313896" cy="1307341"/>
            </a:xfrm>
            <a:prstGeom prst="ellipse">
              <a:avLst/>
            </a:prstGeom>
            <a:noFill/>
            <a:ln w="38100">
              <a:solidFill>
                <a:srgbClr val="1890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C9F747A-E218-4B9E-BC3E-DEB7CE961F9B}"/>
                </a:ext>
              </a:extLst>
            </p:cNvPr>
            <p:cNvSpPr txBox="1"/>
            <p:nvPr/>
          </p:nvSpPr>
          <p:spPr>
            <a:xfrm>
              <a:off x="4626746" y="1465534"/>
              <a:ext cx="29385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«Хороший относительно большой размер выборки»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3192D9-3CBC-41D0-8DD5-2B6DBE57A342}"/>
                </a:ext>
              </a:extLst>
            </p:cNvPr>
            <p:cNvSpPr txBox="1"/>
            <p:nvPr/>
          </p:nvSpPr>
          <p:spPr>
            <a:xfrm>
              <a:off x="5302797" y="2970328"/>
              <a:ext cx="14654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N = 1</a:t>
              </a:r>
              <a:r>
                <a:rPr lang="ru-RU" sz="3200" dirty="0"/>
                <a:t>00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B8B05DD-5ABC-4CBC-A3A0-97A4C409FD8B}"/>
                </a:ext>
              </a:extLst>
            </p:cNvPr>
            <p:cNvSpPr txBox="1"/>
            <p:nvPr/>
          </p:nvSpPr>
          <p:spPr>
            <a:xfrm>
              <a:off x="5170918" y="5093866"/>
              <a:ext cx="11677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N = </a:t>
              </a:r>
              <a:r>
                <a:rPr lang="ru-RU" sz="2800" dirty="0"/>
                <a:t>30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5F7BBFD-AF93-458F-8C70-C17B5D1B7EB4}"/>
                </a:ext>
              </a:extLst>
            </p:cNvPr>
            <p:cNvSpPr txBox="1"/>
            <p:nvPr/>
          </p:nvSpPr>
          <p:spPr>
            <a:xfrm>
              <a:off x="3420728" y="6155821"/>
              <a:ext cx="44126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«Широко распространённый относительно небольшой размер выборки»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4F6A68A-154F-4E81-BE51-E0D959F90EE3}"/>
                </a:ext>
              </a:extLst>
            </p:cNvPr>
            <p:cNvSpPr txBox="1"/>
            <p:nvPr/>
          </p:nvSpPr>
          <p:spPr>
            <a:xfrm>
              <a:off x="3420728" y="3366926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100</a:t>
              </a:r>
              <a:r>
                <a:rPr lang="ru-RU" dirty="0"/>
                <a:t> раз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D35F73D-3CD2-4881-8C22-6E8F5055E912}"/>
                </a:ext>
              </a:extLst>
            </p:cNvPr>
            <p:cNvSpPr txBox="1"/>
            <p:nvPr/>
          </p:nvSpPr>
          <p:spPr>
            <a:xfrm>
              <a:off x="3357943" y="4804276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100</a:t>
              </a:r>
              <a:r>
                <a:rPr lang="ru-RU" dirty="0"/>
                <a:t> раз</a:t>
              </a:r>
            </a:p>
          </p:txBody>
        </p: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2E90D70E-B048-4B4B-9E73-54122D68BAF1}"/>
              </a:ext>
            </a:extLst>
          </p:cNvPr>
          <p:cNvGrpSpPr/>
          <p:nvPr/>
        </p:nvGrpSpPr>
        <p:grpSpPr>
          <a:xfrm>
            <a:off x="6347696" y="2785080"/>
            <a:ext cx="2301984" cy="3056853"/>
            <a:chOff x="6338657" y="2737107"/>
            <a:chExt cx="2301984" cy="3056853"/>
          </a:xfrm>
        </p:grpSpPr>
        <p:cxnSp>
          <p:nvCxnSpPr>
            <p:cNvPr id="26" name="Прямая со стрелкой 25">
              <a:extLst>
                <a:ext uri="{FF2B5EF4-FFF2-40B4-BE49-F238E27FC236}">
                  <a16:creationId xmlns:a16="http://schemas.microsoft.com/office/drawing/2014/main" id="{38B973DB-87BB-4EF9-80DD-E6496C0DF068}"/>
                </a:ext>
              </a:extLst>
            </p:cNvPr>
            <p:cNvCxnSpPr>
              <a:cxnSpLocks/>
            </p:cNvCxnSpPr>
            <p:nvPr/>
          </p:nvCxnSpPr>
          <p:spPr>
            <a:xfrm>
              <a:off x="7046935" y="3018891"/>
              <a:ext cx="635080" cy="0"/>
            </a:xfrm>
            <a:prstGeom prst="straightConnector1">
              <a:avLst/>
            </a:prstGeom>
            <a:noFill/>
            <a:ln w="38100">
              <a:solidFill>
                <a:srgbClr val="1890AA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" name="Прямая со стрелкой 27">
              <a:extLst>
                <a:ext uri="{FF2B5EF4-FFF2-40B4-BE49-F238E27FC236}">
                  <a16:creationId xmlns:a16="http://schemas.microsoft.com/office/drawing/2014/main" id="{C1449E96-F3DE-4981-BA23-2BEEDBBE8B3C}"/>
                </a:ext>
              </a:extLst>
            </p:cNvPr>
            <p:cNvCxnSpPr>
              <a:cxnSpLocks/>
            </p:cNvCxnSpPr>
            <p:nvPr/>
          </p:nvCxnSpPr>
          <p:spPr>
            <a:xfrm>
              <a:off x="6338657" y="5434632"/>
              <a:ext cx="1025818" cy="0"/>
            </a:xfrm>
            <a:prstGeom prst="straightConnector1">
              <a:avLst/>
            </a:prstGeom>
            <a:noFill/>
            <a:ln w="38100">
              <a:solidFill>
                <a:srgbClr val="1890AA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141A0C9-92A7-4780-8135-BE8EEC4DA519}"/>
                </a:ext>
              </a:extLst>
            </p:cNvPr>
            <p:cNvSpPr txBox="1"/>
            <p:nvPr/>
          </p:nvSpPr>
          <p:spPr>
            <a:xfrm>
              <a:off x="7672976" y="2737107"/>
              <a:ext cx="967665" cy="646331"/>
            </a:xfrm>
            <a:prstGeom prst="rect">
              <a:avLst/>
            </a:prstGeom>
            <a:noFill/>
            <a:ln w="19050">
              <a:solidFill>
                <a:srgbClr val="1890AA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ru-RU" dirty="0"/>
                <a:t>Порог</a:t>
              </a:r>
            </a:p>
            <a:p>
              <a:r>
                <a:rPr lang="en-US" dirty="0"/>
                <a:t>p&lt;0.05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5EDCAF6-039D-4A0E-AA1C-9A8D9AAACC93}"/>
                </a:ext>
              </a:extLst>
            </p:cNvPr>
            <p:cNvSpPr txBox="1"/>
            <p:nvPr/>
          </p:nvSpPr>
          <p:spPr>
            <a:xfrm>
              <a:off x="7385131" y="5147629"/>
              <a:ext cx="1047889" cy="646331"/>
            </a:xfrm>
            <a:prstGeom prst="rect">
              <a:avLst/>
            </a:prstGeom>
            <a:noFill/>
            <a:ln w="19050">
              <a:solidFill>
                <a:srgbClr val="1890AA"/>
              </a:solidFill>
            </a:ln>
          </p:spPr>
          <p:txBody>
            <a:bodyPr wrap="square" rtlCol="0">
              <a:spAutoFit/>
            </a:bodyPr>
            <a:lstStyle>
              <a:defPPr>
                <a:defRPr lang="ru-RU"/>
              </a:defPPr>
            </a:lstStyle>
            <a:p>
              <a:r>
                <a:rPr lang="ru-RU" dirty="0"/>
                <a:t>Порог</a:t>
              </a:r>
            </a:p>
            <a:p>
              <a:r>
                <a:rPr lang="en-US" dirty="0"/>
                <a:t>p&lt;0.05</a:t>
              </a:r>
            </a:p>
          </p:txBody>
        </p:sp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4A6E4E29-00DF-46AD-8FFD-F0C338450ED8}"/>
              </a:ext>
            </a:extLst>
          </p:cNvPr>
          <p:cNvGrpSpPr/>
          <p:nvPr/>
        </p:nvGrpSpPr>
        <p:grpSpPr>
          <a:xfrm>
            <a:off x="8451543" y="2819076"/>
            <a:ext cx="3591163" cy="2722095"/>
            <a:chOff x="8451543" y="2819076"/>
            <a:chExt cx="3591163" cy="2722095"/>
          </a:xfrm>
        </p:grpSpPr>
        <p:cxnSp>
          <p:nvCxnSpPr>
            <p:cNvPr id="33" name="Прямая со стрелкой 32">
              <a:extLst>
                <a:ext uri="{FF2B5EF4-FFF2-40B4-BE49-F238E27FC236}">
                  <a16:creationId xmlns:a16="http://schemas.microsoft.com/office/drawing/2014/main" id="{D0CB71E4-1F5B-4508-9DC9-B53E899E2B99}"/>
                </a:ext>
              </a:extLst>
            </p:cNvPr>
            <p:cNvCxnSpPr>
              <a:cxnSpLocks/>
            </p:cNvCxnSpPr>
            <p:nvPr/>
          </p:nvCxnSpPr>
          <p:spPr>
            <a:xfrm>
              <a:off x="8649680" y="3003742"/>
              <a:ext cx="603685" cy="5532"/>
            </a:xfrm>
            <a:prstGeom prst="straightConnector1">
              <a:avLst/>
            </a:prstGeom>
            <a:noFill/>
            <a:ln w="38100">
              <a:solidFill>
                <a:srgbClr val="1890AA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Прямая со стрелкой 33">
              <a:extLst>
                <a:ext uri="{FF2B5EF4-FFF2-40B4-BE49-F238E27FC236}">
                  <a16:creationId xmlns:a16="http://schemas.microsoft.com/office/drawing/2014/main" id="{3BDED26F-783F-4248-9E2F-C3E7BF691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1543" y="5396358"/>
              <a:ext cx="967665" cy="2"/>
            </a:xfrm>
            <a:prstGeom prst="straightConnector1">
              <a:avLst/>
            </a:prstGeom>
            <a:noFill/>
            <a:ln w="38100">
              <a:solidFill>
                <a:srgbClr val="1890AA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B7A4D6A-1139-458E-81F8-EC6A33596E7C}"/>
                </a:ext>
              </a:extLst>
            </p:cNvPr>
            <p:cNvSpPr txBox="1"/>
            <p:nvPr/>
          </p:nvSpPr>
          <p:spPr>
            <a:xfrm>
              <a:off x="9358689" y="2819076"/>
              <a:ext cx="2684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Воспроизводимость, %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0FDCE96-B7E0-4A5E-835A-5647371848A8}"/>
                </a:ext>
              </a:extLst>
            </p:cNvPr>
            <p:cNvSpPr txBox="1"/>
            <p:nvPr/>
          </p:nvSpPr>
          <p:spPr>
            <a:xfrm>
              <a:off x="9358689" y="5171839"/>
              <a:ext cx="2684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Воспроизводимость, 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541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4E092AF-750F-4464-BA23-471FFC33376B}"/>
              </a:ext>
            </a:extLst>
          </p:cNvPr>
          <p:cNvSpPr/>
          <p:nvPr/>
        </p:nvSpPr>
        <p:spPr>
          <a:xfrm>
            <a:off x="2484120" y="62144"/>
            <a:ext cx="7223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EEG: Reproducibility</a:t>
            </a:r>
            <a:endParaRPr lang="ru-RU" sz="3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EDB138-CB0C-4EA0-9095-52860EC4F6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5" b="30918"/>
          <a:stretch/>
        </p:blipFill>
        <p:spPr>
          <a:xfrm>
            <a:off x="-1758984" y="1277233"/>
            <a:ext cx="15240006" cy="181992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F7C1BB6-BD1E-40D1-9D3B-DFCA4252669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35"/>
          <a:stretch/>
        </p:blipFill>
        <p:spPr>
          <a:xfrm>
            <a:off x="-1728838" y="3900220"/>
            <a:ext cx="15209860" cy="27670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A977B3-41E3-4E39-8287-787521C6FB39}"/>
              </a:ext>
            </a:extLst>
          </p:cNvPr>
          <p:cNvSpPr txBox="1"/>
          <p:nvPr/>
        </p:nvSpPr>
        <p:spPr>
          <a:xfrm>
            <a:off x="4254069" y="764204"/>
            <a:ext cx="3235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Open&gt;Close :: N = 30</a:t>
            </a:r>
            <a:endParaRPr lang="ru-RU" sz="2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E3C59E-A002-4532-A8EA-65952337A2E0}"/>
              </a:ext>
            </a:extLst>
          </p:cNvPr>
          <p:cNvSpPr txBox="1"/>
          <p:nvPr/>
        </p:nvSpPr>
        <p:spPr>
          <a:xfrm>
            <a:off x="4254069" y="3146673"/>
            <a:ext cx="3417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Open&gt;Close :: N = 100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037051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5D4377B-5995-4D46-A702-554AFE581D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95"/>
          <a:stretch/>
        </p:blipFill>
        <p:spPr>
          <a:xfrm>
            <a:off x="-1728838" y="3900220"/>
            <a:ext cx="15209860" cy="276837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1661E31-D210-4E7B-A62C-2B412619A37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5" b="31548"/>
          <a:stretch/>
        </p:blipFill>
        <p:spPr>
          <a:xfrm>
            <a:off x="-1758984" y="1246002"/>
            <a:ext cx="15240006" cy="1829027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4E092AF-750F-4464-BA23-471FFC33376B}"/>
              </a:ext>
            </a:extLst>
          </p:cNvPr>
          <p:cNvSpPr/>
          <p:nvPr/>
        </p:nvSpPr>
        <p:spPr>
          <a:xfrm>
            <a:off x="2484120" y="62144"/>
            <a:ext cx="7223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EEG: Reproducibility</a:t>
            </a:r>
            <a:endParaRPr lang="ru-RU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A977B3-41E3-4E39-8287-787521C6FB39}"/>
              </a:ext>
            </a:extLst>
          </p:cNvPr>
          <p:cNvSpPr txBox="1"/>
          <p:nvPr/>
        </p:nvSpPr>
        <p:spPr>
          <a:xfrm>
            <a:off x="4254069" y="764204"/>
            <a:ext cx="3235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Close&gt;Open :: N = 30</a:t>
            </a:r>
            <a:endParaRPr lang="ru-RU" sz="2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E3C59E-A002-4532-A8EA-65952337A2E0}"/>
              </a:ext>
            </a:extLst>
          </p:cNvPr>
          <p:cNvSpPr txBox="1"/>
          <p:nvPr/>
        </p:nvSpPr>
        <p:spPr>
          <a:xfrm>
            <a:off x="4254069" y="3146673"/>
            <a:ext cx="3417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Close&gt;Open :: N = 100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397403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5D4377B-5995-4D46-A702-554AFE581D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95" b="31261"/>
          <a:stretch/>
        </p:blipFill>
        <p:spPr>
          <a:xfrm>
            <a:off x="-1728838" y="3900221"/>
            <a:ext cx="15209860" cy="171177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1661E31-D210-4E7B-A62C-2B412619A37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5" b="31548"/>
          <a:stretch/>
        </p:blipFill>
        <p:spPr>
          <a:xfrm>
            <a:off x="-1758984" y="1246002"/>
            <a:ext cx="15240006" cy="1829027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4E092AF-750F-4464-BA23-471FFC33376B}"/>
              </a:ext>
            </a:extLst>
          </p:cNvPr>
          <p:cNvSpPr/>
          <p:nvPr/>
        </p:nvSpPr>
        <p:spPr>
          <a:xfrm>
            <a:off x="2484120" y="62144"/>
            <a:ext cx="7223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EEG: Reproducibility</a:t>
            </a:r>
            <a:endParaRPr lang="ru-RU" sz="3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EDB138-CB0C-4EA0-9095-52860EC4F65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5" b="30918"/>
          <a:stretch/>
        </p:blipFill>
        <p:spPr>
          <a:xfrm>
            <a:off x="-1758984" y="1277233"/>
            <a:ext cx="15240006" cy="181992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F7C1BB6-BD1E-40D1-9D3B-DFCA4252669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35" b="28925"/>
          <a:stretch/>
        </p:blipFill>
        <p:spPr>
          <a:xfrm>
            <a:off x="-1728838" y="3900221"/>
            <a:ext cx="15209860" cy="17893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A977B3-41E3-4E39-8287-787521C6FB39}"/>
              </a:ext>
            </a:extLst>
          </p:cNvPr>
          <p:cNvSpPr txBox="1"/>
          <p:nvPr/>
        </p:nvSpPr>
        <p:spPr>
          <a:xfrm>
            <a:off x="5298204" y="764204"/>
            <a:ext cx="1125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 = 30</a:t>
            </a:r>
            <a:endParaRPr lang="ru-RU" sz="2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E3C59E-A002-4532-A8EA-65952337A2E0}"/>
              </a:ext>
            </a:extLst>
          </p:cNvPr>
          <p:cNvSpPr txBox="1"/>
          <p:nvPr/>
        </p:nvSpPr>
        <p:spPr>
          <a:xfrm>
            <a:off x="5206832" y="3146673"/>
            <a:ext cx="1308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 = 100</a:t>
            </a:r>
            <a:endParaRPr lang="ru-RU" sz="28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A27CA01-5866-42E5-A4DD-8719F5673AC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7" t="77889" r="77010" b="1"/>
          <a:stretch/>
        </p:blipFill>
        <p:spPr>
          <a:xfrm>
            <a:off x="4236720" y="6150201"/>
            <a:ext cx="1767840" cy="74733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B07DE69-AB35-437A-AE1A-D32E5B27F0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00" t="75554" r="42777" b="1"/>
          <a:stretch/>
        </p:blipFill>
        <p:spPr>
          <a:xfrm>
            <a:off x="6004560" y="6079531"/>
            <a:ext cx="1767840" cy="8262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AB5F7D-9124-43B3-B34A-BC4C7DAE90A7}"/>
              </a:ext>
            </a:extLst>
          </p:cNvPr>
          <p:cNvSpPr txBox="1"/>
          <p:nvPr/>
        </p:nvSpPr>
        <p:spPr>
          <a:xfrm>
            <a:off x="4473408" y="5842327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Open&gt;Close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A6906F-04F5-46E0-9AF0-EC30C3F77A11}"/>
              </a:ext>
            </a:extLst>
          </p:cNvPr>
          <p:cNvSpPr txBox="1"/>
          <p:nvPr/>
        </p:nvSpPr>
        <p:spPr>
          <a:xfrm>
            <a:off x="6200608" y="5842327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Close&gt;Open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39056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4E092AF-750F-4464-BA23-471FFC33376B}"/>
              </a:ext>
            </a:extLst>
          </p:cNvPr>
          <p:cNvSpPr/>
          <p:nvPr/>
        </p:nvSpPr>
        <p:spPr>
          <a:xfrm>
            <a:off x="2484120" y="62144"/>
            <a:ext cx="7223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EEG: Consistency/Reliability</a:t>
            </a:r>
          </a:p>
          <a:p>
            <a:pPr algn="ctr"/>
            <a:endParaRPr lang="ru-RU" sz="3200" dirty="0"/>
          </a:p>
          <a:p>
            <a:pPr algn="ctr"/>
            <a:endParaRPr lang="ru-RU" sz="32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B27AEBB-8633-4909-8E30-4A916103CECC}"/>
              </a:ext>
            </a:extLst>
          </p:cNvPr>
          <p:cNvSpPr/>
          <p:nvPr/>
        </p:nvSpPr>
        <p:spPr>
          <a:xfrm>
            <a:off x="8301282" y="6488079"/>
            <a:ext cx="37830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dvOT596495f2"/>
              </a:rPr>
              <a:t>http://dx.doi.org/10.1016/j.ijpsycho.2017.07.009</a:t>
            </a:r>
            <a:endParaRPr lang="ru-RU" sz="4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E188F63-9296-44ED-9C9A-F79ABFC3F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40" y="992155"/>
            <a:ext cx="6096000" cy="509767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AC57DD1-F9FA-4F39-9D7B-BA3685558999}"/>
              </a:ext>
            </a:extLst>
          </p:cNvPr>
          <p:cNvSpPr/>
          <p:nvPr/>
        </p:nvSpPr>
        <p:spPr>
          <a:xfrm>
            <a:off x="7664553" y="1139362"/>
            <a:ext cx="37192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NewRomanPSMT"/>
              </a:rPr>
              <a:t>Responders vs Non-responders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NewRomanPSMT"/>
              </a:rPr>
              <a:t>Phase lag index</a:t>
            </a:r>
            <a:endParaRPr lang="ru-RU" sz="36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FA2CDEC-3A3C-40C0-AF53-5EF29111D980}"/>
              </a:ext>
            </a:extLst>
          </p:cNvPr>
          <p:cNvSpPr/>
          <p:nvPr/>
        </p:nvSpPr>
        <p:spPr>
          <a:xfrm>
            <a:off x="927731" y="6162747"/>
            <a:ext cx="5671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NewRomanPSMT"/>
              </a:rPr>
              <a:t>“the most consistent change in connectivity”</a:t>
            </a:r>
            <a:endParaRPr lang="ru-RU" sz="40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2AB6703-BF84-4940-B014-8F4BDEC6F7D3}"/>
              </a:ext>
            </a:extLst>
          </p:cNvPr>
          <p:cNvSpPr/>
          <p:nvPr/>
        </p:nvSpPr>
        <p:spPr>
          <a:xfrm>
            <a:off x="6915493" y="2211471"/>
            <a:ext cx="5217409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This consistency is quantified as a </a:t>
            </a:r>
            <a:r>
              <a:rPr lang="en-US" sz="1600" b="1" dirty="0"/>
              <a:t>bootstrap ratio</a:t>
            </a:r>
            <a:r>
              <a:rPr lang="en-US" sz="1600" dirty="0"/>
              <a:t>, which is calculated by dividing the</a:t>
            </a:r>
            <a:r>
              <a:rPr lang="en-US" sz="1600" b="1" dirty="0"/>
              <a:t> element</a:t>
            </a:r>
          </a:p>
          <a:p>
            <a:r>
              <a:rPr lang="en-US" sz="1600" b="1" dirty="0"/>
              <a:t>loadings by the standard error of the created bootstrap distribution for each element</a:t>
            </a:r>
            <a:r>
              <a:rPr lang="en-US" sz="1600" dirty="0"/>
              <a:t>. In addition to</a:t>
            </a:r>
          </a:p>
          <a:p>
            <a:r>
              <a:rPr lang="en-US" sz="1600" dirty="0"/>
              <a:t>determining the stability of the pattern, bootstrap resampling also p</a:t>
            </a:r>
            <a:r>
              <a:rPr lang="en-US" sz="1600" b="1" dirty="0"/>
              <a:t>rotects against the influence of</a:t>
            </a:r>
          </a:p>
          <a:p>
            <a:r>
              <a:rPr lang="en-US" sz="1600" b="1" dirty="0"/>
              <a:t>outliers</a:t>
            </a:r>
            <a:r>
              <a:rPr lang="en-US" sz="1600" dirty="0"/>
              <a:t>, as subsamples with and without the outlier would produce different outcomes, thereby</a:t>
            </a:r>
          </a:p>
          <a:p>
            <a:r>
              <a:rPr lang="en-US" sz="1600" dirty="0"/>
              <a:t>decreasing the consistency of the findings (i.e. the bootstrap ratio). In practice, this means that </a:t>
            </a:r>
            <a:r>
              <a:rPr lang="en-US" sz="1600" b="1" dirty="0"/>
              <a:t>effects that</a:t>
            </a:r>
          </a:p>
          <a:p>
            <a:r>
              <a:rPr lang="en-US" sz="1600" b="1" dirty="0"/>
              <a:t>are driven largely by an outlier get attenuated</a:t>
            </a:r>
            <a:r>
              <a:rPr lang="en-US" sz="1600" dirty="0"/>
              <a:t>. Bootstrap ratios are </a:t>
            </a:r>
            <a:r>
              <a:rPr lang="en-US" sz="1600" b="1" dirty="0"/>
              <a:t>similar to z-scores</a:t>
            </a:r>
            <a:r>
              <a:rPr lang="en-US" sz="1600" dirty="0"/>
              <a:t>, with absolute</a:t>
            </a:r>
          </a:p>
          <a:p>
            <a:r>
              <a:rPr lang="en-US" sz="1600" dirty="0"/>
              <a:t>values </a:t>
            </a:r>
            <a:r>
              <a:rPr lang="en-US" sz="1600" b="1" dirty="0"/>
              <a:t>≥ 3.1 </a:t>
            </a:r>
            <a:r>
              <a:rPr lang="en-US" sz="1600" dirty="0"/>
              <a:t>corresponding to </a:t>
            </a:r>
            <a:r>
              <a:rPr lang="en-US" sz="1600" b="1" dirty="0"/>
              <a:t>~99% confidence interval</a:t>
            </a:r>
            <a:r>
              <a:rPr lang="en-US" sz="1600" dirty="0"/>
              <a:t>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8757221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4E092AF-750F-4464-BA23-471FFC33376B}"/>
              </a:ext>
            </a:extLst>
          </p:cNvPr>
          <p:cNvSpPr/>
          <p:nvPr/>
        </p:nvSpPr>
        <p:spPr>
          <a:xfrm>
            <a:off x="2484120" y="62144"/>
            <a:ext cx="7223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EEG: Consistency/Reliability</a:t>
            </a:r>
          </a:p>
          <a:p>
            <a:pPr algn="ctr"/>
            <a:endParaRPr lang="ru-RU" sz="3200" dirty="0"/>
          </a:p>
          <a:p>
            <a:pPr algn="ctr"/>
            <a:endParaRPr lang="ru-RU" sz="32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B27AEBB-8633-4909-8E30-4A916103CECC}"/>
              </a:ext>
            </a:extLst>
          </p:cNvPr>
          <p:cNvSpPr/>
          <p:nvPr/>
        </p:nvSpPr>
        <p:spPr>
          <a:xfrm>
            <a:off x="7768866" y="6393579"/>
            <a:ext cx="4423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https://doi.org/10.3389/fnhum.2021.706693</a:t>
            </a:r>
            <a:endParaRPr lang="ru-RU" sz="4000" dirty="0"/>
          </a:p>
        </p:txBody>
      </p:sp>
      <p:pic>
        <p:nvPicPr>
          <p:cNvPr id="6146" name="Picture 2" descr="https://www.frontiersin.org/files/Articles/706693/fnhum-15-706693-HTML-r1/image_m/fnhum-15-706693-g004.jpg">
            <a:extLst>
              <a:ext uri="{FF2B5EF4-FFF2-40B4-BE49-F238E27FC236}">
                <a16:creationId xmlns:a16="http://schemas.microsoft.com/office/drawing/2014/main" id="{85937F19-3F83-4FEF-A699-B9A5E67395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7" t="62069"/>
          <a:stretch/>
        </p:blipFill>
        <p:spPr bwMode="auto">
          <a:xfrm>
            <a:off x="1006998" y="978212"/>
            <a:ext cx="8700882" cy="2022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www.frontiersin.org/files/Articles/706693/fnhum-15-706693-HTML-r1/image_m/fnhum-15-706693-g004.jpg">
            <a:extLst>
              <a:ext uri="{FF2B5EF4-FFF2-40B4-BE49-F238E27FC236}">
                <a16:creationId xmlns:a16="http://schemas.microsoft.com/office/drawing/2014/main" id="{3320B417-9E81-4DBB-82D2-22A55E33DA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37" t="4966" r="158" b="39500"/>
          <a:stretch/>
        </p:blipFill>
        <p:spPr bwMode="auto">
          <a:xfrm>
            <a:off x="840515" y="3616417"/>
            <a:ext cx="3009417" cy="296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A35DFEF-8D1E-4537-8220-2B5AB81AF404}"/>
              </a:ext>
            </a:extLst>
          </p:cNvPr>
          <p:cNvSpPr/>
          <p:nvPr/>
        </p:nvSpPr>
        <p:spPr>
          <a:xfrm>
            <a:off x="4379088" y="3616417"/>
            <a:ext cx="72237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82828"/>
                </a:solidFill>
                <a:latin typeface="MuseoSans"/>
              </a:rPr>
              <a:t>Bootstrap ratios (BSRs) </a:t>
            </a:r>
            <a:r>
              <a:rPr lang="en-US" sz="2000" dirty="0">
                <a:solidFill>
                  <a:srgbClr val="282828"/>
                </a:solidFill>
                <a:latin typeface="MuseoSans"/>
              </a:rPr>
              <a:t>for each connection (pair of electrodes) associated with each frequency band. The </a:t>
            </a:r>
            <a:r>
              <a:rPr lang="en-US" sz="2000" b="1" dirty="0">
                <a:solidFill>
                  <a:srgbClr val="282828"/>
                </a:solidFill>
                <a:latin typeface="MuseoSans"/>
              </a:rPr>
              <a:t>higher the BSR </a:t>
            </a:r>
            <a:r>
              <a:rPr lang="en-US" sz="2000" dirty="0">
                <a:solidFill>
                  <a:srgbClr val="282828"/>
                </a:solidFill>
                <a:latin typeface="MuseoSans"/>
              </a:rPr>
              <a:t>magnitude, the </a:t>
            </a:r>
            <a:r>
              <a:rPr lang="en-US" sz="2000" b="1" dirty="0">
                <a:solidFill>
                  <a:srgbClr val="282828"/>
                </a:solidFill>
                <a:latin typeface="MuseoSans"/>
              </a:rPr>
              <a:t>more reliably the connection </a:t>
            </a:r>
            <a:r>
              <a:rPr lang="en-US" sz="2000" dirty="0">
                <a:solidFill>
                  <a:srgbClr val="282828"/>
                </a:solidFill>
                <a:latin typeface="MuseoSans"/>
              </a:rPr>
              <a:t>expressed the contrast in its present orientation (see “Materials and Methods” section). </a:t>
            </a:r>
            <a:r>
              <a:rPr lang="en-US" sz="2000" cap="all" dirty="0">
                <a:solidFill>
                  <a:srgbClr val="282828"/>
                </a:solidFill>
                <a:latin typeface="MuseoSans"/>
              </a:rPr>
              <a:t>(C)</a:t>
            </a:r>
            <a:r>
              <a:rPr lang="en-US" sz="2000" dirty="0">
                <a:solidFill>
                  <a:srgbClr val="282828"/>
                </a:solidFill>
                <a:latin typeface="MuseoSans"/>
              </a:rPr>
              <a:t> The </a:t>
            </a:r>
            <a:r>
              <a:rPr lang="en-US" sz="2000" b="1" dirty="0">
                <a:solidFill>
                  <a:srgbClr val="282828"/>
                </a:solidFill>
                <a:latin typeface="MuseoSans"/>
              </a:rPr>
              <a:t>top 1% of connections </a:t>
            </a:r>
            <a:r>
              <a:rPr lang="en-US" sz="2000" dirty="0">
                <a:solidFill>
                  <a:srgbClr val="282828"/>
                </a:solidFill>
                <a:latin typeface="MuseoSans"/>
              </a:rPr>
              <a:t>that </a:t>
            </a:r>
            <a:r>
              <a:rPr lang="en-US" sz="2000" b="1" dirty="0">
                <a:solidFill>
                  <a:srgbClr val="282828"/>
                </a:solidFill>
                <a:latin typeface="MuseoSans"/>
              </a:rPr>
              <a:t>reliably</a:t>
            </a:r>
            <a:r>
              <a:rPr lang="en-US" sz="2000" dirty="0">
                <a:solidFill>
                  <a:srgbClr val="282828"/>
                </a:solidFill>
                <a:latin typeface="MuseoSans"/>
              </a:rPr>
              <a:t> express the contrast, determined by </a:t>
            </a:r>
            <a:r>
              <a:rPr lang="en-US" sz="2000" b="1" dirty="0">
                <a:solidFill>
                  <a:srgbClr val="282828"/>
                </a:solidFill>
                <a:latin typeface="MuseoSans"/>
              </a:rPr>
              <a:t>thresholding the BSRs</a:t>
            </a:r>
            <a:r>
              <a:rPr lang="en-US" sz="2000" dirty="0">
                <a:solidFill>
                  <a:srgbClr val="282828"/>
                </a:solidFill>
                <a:latin typeface="MuseoSans"/>
              </a:rPr>
              <a:t>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266359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4E092AF-750F-4464-BA23-471FFC33376B}"/>
              </a:ext>
            </a:extLst>
          </p:cNvPr>
          <p:cNvSpPr/>
          <p:nvPr/>
        </p:nvSpPr>
        <p:spPr>
          <a:xfrm>
            <a:off x="2484120" y="62144"/>
            <a:ext cx="7223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EEG: Reliability</a:t>
            </a:r>
          </a:p>
          <a:p>
            <a:pPr algn="ctr"/>
            <a:endParaRPr lang="ru-RU" sz="3200" dirty="0"/>
          </a:p>
          <a:p>
            <a:pPr algn="ctr"/>
            <a:endParaRPr lang="ru-RU" sz="32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A35DFEF-8D1E-4537-8220-2B5AB81AF404}"/>
              </a:ext>
            </a:extLst>
          </p:cNvPr>
          <p:cNvSpPr/>
          <p:nvPr/>
        </p:nvSpPr>
        <p:spPr>
          <a:xfrm>
            <a:off x="9301926" y="1073127"/>
            <a:ext cx="233667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82828"/>
                </a:solidFill>
                <a:latin typeface="MuseoSans"/>
              </a:rPr>
              <a:t>N = 15,  10 recordings over 2 months</a:t>
            </a:r>
          </a:p>
          <a:p>
            <a:r>
              <a:rPr lang="en-US" sz="2000" dirty="0">
                <a:solidFill>
                  <a:srgbClr val="282828"/>
                </a:solidFill>
                <a:latin typeface="MuseoSans"/>
              </a:rPr>
              <a:t>Eyes closed</a:t>
            </a:r>
          </a:p>
          <a:p>
            <a:endParaRPr lang="en-US" sz="2000" dirty="0">
              <a:solidFill>
                <a:srgbClr val="282828"/>
              </a:solidFill>
              <a:latin typeface="MuseoSans"/>
            </a:endParaRPr>
          </a:p>
          <a:p>
            <a:r>
              <a:rPr lang="en-US" sz="2000" dirty="0">
                <a:solidFill>
                  <a:srgbClr val="282828"/>
                </a:solidFill>
                <a:latin typeface="MuseoSans"/>
              </a:rPr>
              <a:t>Reliability - Intraclass correlation coefficient (ICC)</a:t>
            </a:r>
            <a:endParaRPr lang="ru-RU"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F937E6-6985-4C8B-861F-FEE9E1768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03" y="867291"/>
            <a:ext cx="7462838" cy="5028035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37CEB5F-0712-4E2D-9222-02A58DF44E53}"/>
              </a:ext>
            </a:extLst>
          </p:cNvPr>
          <p:cNvSpPr/>
          <p:nvPr/>
        </p:nvSpPr>
        <p:spPr>
          <a:xfrm>
            <a:off x="8209280" y="4549280"/>
            <a:ext cx="690880" cy="711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D1C0CA2-E538-4235-B90A-70315DA3B3FD}"/>
              </a:ext>
            </a:extLst>
          </p:cNvPr>
          <p:cNvSpPr/>
          <p:nvPr/>
        </p:nvSpPr>
        <p:spPr>
          <a:xfrm>
            <a:off x="8209280" y="4843920"/>
            <a:ext cx="690880" cy="711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619C646-4B71-4D27-AF0A-7206BE2488BF}"/>
              </a:ext>
            </a:extLst>
          </p:cNvPr>
          <p:cNvSpPr/>
          <p:nvPr/>
        </p:nvSpPr>
        <p:spPr>
          <a:xfrm>
            <a:off x="8209280" y="5138560"/>
            <a:ext cx="690880" cy="7112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8238583-6B41-475E-BA87-FF21ED81D717}"/>
              </a:ext>
            </a:extLst>
          </p:cNvPr>
          <p:cNvSpPr/>
          <p:nvPr/>
        </p:nvSpPr>
        <p:spPr>
          <a:xfrm>
            <a:off x="8209280" y="5433200"/>
            <a:ext cx="690880" cy="71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3E7794-1547-4F91-A238-5A7A277D27D6}"/>
              </a:ext>
            </a:extLst>
          </p:cNvPr>
          <p:cNvSpPr txBox="1"/>
          <p:nvPr/>
        </p:nvSpPr>
        <p:spPr>
          <a:xfrm>
            <a:off x="9062720" y="4400174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&gt;0.07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78DAF5-1FCE-4CE4-9657-63ED346D67E4}"/>
              </a:ext>
            </a:extLst>
          </p:cNvPr>
          <p:cNvSpPr txBox="1"/>
          <p:nvPr/>
        </p:nvSpPr>
        <p:spPr>
          <a:xfrm>
            <a:off x="9062720" y="4694814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0.55-0.7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7268E0-2657-470B-BD0E-252A34D50679}"/>
              </a:ext>
            </a:extLst>
          </p:cNvPr>
          <p:cNvSpPr txBox="1"/>
          <p:nvPr/>
        </p:nvSpPr>
        <p:spPr>
          <a:xfrm>
            <a:off x="9062720" y="4989454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0.4-0.55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5ADC62-CACE-4FC9-B77A-1564D1EBD3B8}"/>
              </a:ext>
            </a:extLst>
          </p:cNvPr>
          <p:cNvSpPr txBox="1"/>
          <p:nvPr/>
        </p:nvSpPr>
        <p:spPr>
          <a:xfrm>
            <a:off x="9062720" y="5284094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&lt;0.55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ADA8C51-30D0-421D-A3AB-BEBB357BCD43}"/>
              </a:ext>
            </a:extLst>
          </p:cNvPr>
          <p:cNvSpPr/>
          <p:nvPr/>
        </p:nvSpPr>
        <p:spPr>
          <a:xfrm>
            <a:off x="8641628" y="6416364"/>
            <a:ext cx="3300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doi:10.1016/j.clinph.2007.06.018</a:t>
            </a:r>
            <a:endParaRPr lang="ru-RU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7AE2F83-C2D6-4650-B9C3-5DAD2F792F1C}"/>
              </a:ext>
            </a:extLst>
          </p:cNvPr>
          <p:cNvSpPr/>
          <p:nvPr/>
        </p:nvSpPr>
        <p:spPr>
          <a:xfrm>
            <a:off x="536749" y="5916472"/>
            <a:ext cx="78082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Reliability was highest for the </a:t>
            </a:r>
            <a:r>
              <a:rPr lang="el-GR" b="1" dirty="0"/>
              <a:t>α</a:t>
            </a:r>
            <a:r>
              <a:rPr lang="en-US" b="1" dirty="0"/>
              <a:t> bands</a:t>
            </a:r>
            <a:r>
              <a:rPr lang="en-US" dirty="0"/>
              <a:t>, followed by </a:t>
            </a:r>
            <a:r>
              <a:rPr lang="el-GR" b="1" dirty="0"/>
              <a:t>θ</a:t>
            </a:r>
            <a:r>
              <a:rPr lang="en-US" b="1" dirty="0"/>
              <a:t> and </a:t>
            </a:r>
            <a:r>
              <a:rPr lang="el-GR" b="1" dirty="0"/>
              <a:t>β</a:t>
            </a:r>
            <a:r>
              <a:rPr lang="en-US" b="1" dirty="0"/>
              <a:t> bands</a:t>
            </a:r>
            <a:r>
              <a:rPr lang="en-US" dirty="0"/>
              <a:t>, </a:t>
            </a:r>
            <a:r>
              <a:rPr lang="el-GR" b="1" dirty="0"/>
              <a:t>δ</a:t>
            </a:r>
            <a:r>
              <a:rPr lang="en-US" b="1" dirty="0"/>
              <a:t> and </a:t>
            </a:r>
            <a:r>
              <a:rPr lang="el-GR" b="1" dirty="0"/>
              <a:t>γ</a:t>
            </a:r>
            <a:r>
              <a:rPr lang="en-US" b="1" dirty="0"/>
              <a:t> bands had lowest reliability.</a:t>
            </a:r>
            <a:r>
              <a:rPr lang="en-US" dirty="0"/>
              <a:t> The local posterior area was slightly less reliable than the</a:t>
            </a:r>
          </a:p>
          <a:p>
            <a:r>
              <a:rPr lang="en-US" dirty="0"/>
              <a:t>other areas.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33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292C27D-FD0D-4576-90F0-989DFC5BC7BA}"/>
              </a:ext>
            </a:extLst>
          </p:cNvPr>
          <p:cNvSpPr/>
          <p:nvPr/>
        </p:nvSpPr>
        <p:spPr>
          <a:xfrm>
            <a:off x="2387600" y="62144"/>
            <a:ext cx="682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Levels of inference</a:t>
            </a:r>
            <a:endParaRPr lang="ru-RU" sz="32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6E382FC-F9B2-4E39-B11B-C4559A71F0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46" t="31271" r="50430" b="4215"/>
          <a:stretch/>
        </p:blipFill>
        <p:spPr>
          <a:xfrm>
            <a:off x="4704080" y="1412240"/>
            <a:ext cx="1838960" cy="178816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52F246-4E23-4E0E-8A50-2EFE3452E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007" y="1412240"/>
            <a:ext cx="1992513" cy="19991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F5D89D-90BA-4E98-B77D-30217500E45B}"/>
              </a:ext>
            </a:extLst>
          </p:cNvPr>
          <p:cNvSpPr txBox="1"/>
          <p:nvPr/>
        </p:nvSpPr>
        <p:spPr>
          <a:xfrm>
            <a:off x="1764246" y="798747"/>
            <a:ext cx="1530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Voxel-level</a:t>
            </a:r>
            <a:endParaRPr lang="ru-RU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407E67-99B4-44E7-8361-EC2AF5311690}"/>
              </a:ext>
            </a:extLst>
          </p:cNvPr>
          <p:cNvSpPr txBox="1"/>
          <p:nvPr/>
        </p:nvSpPr>
        <p:spPr>
          <a:xfrm>
            <a:off x="4755405" y="798747"/>
            <a:ext cx="1736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Cluster-level</a:t>
            </a:r>
            <a:endParaRPr lang="ru-RU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1DC95-935F-4919-B09A-100FE071E090}"/>
              </a:ext>
            </a:extLst>
          </p:cNvPr>
          <p:cNvSpPr txBox="1"/>
          <p:nvPr/>
        </p:nvSpPr>
        <p:spPr>
          <a:xfrm>
            <a:off x="8511689" y="798747"/>
            <a:ext cx="1258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Set-level</a:t>
            </a:r>
            <a:endParaRPr lang="ru-RU" sz="24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2478106-56D5-4EC7-8B7A-8AC3ECD0E3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46" t="31271" r="50430" b="4215"/>
          <a:stretch/>
        </p:blipFill>
        <p:spPr>
          <a:xfrm>
            <a:off x="7559565" y="1483360"/>
            <a:ext cx="1274734" cy="123952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7D807E7-CBCA-4B7F-B9F4-31EABC1974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46" t="31271" r="50430" b="4215"/>
          <a:stretch/>
        </p:blipFill>
        <p:spPr>
          <a:xfrm>
            <a:off x="9269440" y="1452880"/>
            <a:ext cx="1274734" cy="123952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4529C26-88A0-4054-85F9-B7DB44620D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46" t="31271" r="50430" b="4215"/>
          <a:stretch/>
        </p:blipFill>
        <p:spPr>
          <a:xfrm>
            <a:off x="8450729" y="2411806"/>
            <a:ext cx="1274734" cy="123952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668E055-C835-41F8-AB99-2F1D960CD1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46" t="31271" r="50430" b="4215"/>
          <a:stretch/>
        </p:blipFill>
        <p:spPr>
          <a:xfrm>
            <a:off x="7590045" y="1452880"/>
            <a:ext cx="1274734" cy="123952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2C384CD-B0ED-42AE-98D4-8ED7C0B642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46" t="31271" r="50430" b="4215"/>
          <a:stretch/>
        </p:blipFill>
        <p:spPr>
          <a:xfrm>
            <a:off x="8460889" y="2361006"/>
            <a:ext cx="1274734" cy="123952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FDBF876-275B-45EF-AB76-CB09E39DC0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16" t="15023" r="9560" b="16268"/>
          <a:stretch/>
        </p:blipFill>
        <p:spPr>
          <a:xfrm>
            <a:off x="4704080" y="4673600"/>
            <a:ext cx="1838960" cy="190442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C14E65F-0CC1-4FD4-A38F-C77EBFAFE6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16" t="15023" r="9560" b="16268"/>
          <a:stretch/>
        </p:blipFill>
        <p:spPr>
          <a:xfrm>
            <a:off x="7539637" y="5114733"/>
            <a:ext cx="1375549" cy="142451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DE9AAD-0D44-4814-92D0-1DCBE69AB3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484" y="4673600"/>
            <a:ext cx="1992513" cy="202288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92DFA8-BC12-4E59-AFA6-5ACD54235C63}"/>
              </a:ext>
            </a:extLst>
          </p:cNvPr>
          <p:cNvSpPr txBox="1"/>
          <p:nvPr/>
        </p:nvSpPr>
        <p:spPr>
          <a:xfrm>
            <a:off x="1236314" y="3945860"/>
            <a:ext cx="3255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Single connection (edge)</a:t>
            </a:r>
            <a:endParaRPr lang="ru-RU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627423-FB75-4EB7-85AA-E6143F1A8666}"/>
              </a:ext>
            </a:extLst>
          </p:cNvPr>
          <p:cNvSpPr txBox="1"/>
          <p:nvPr/>
        </p:nvSpPr>
        <p:spPr>
          <a:xfrm>
            <a:off x="4799969" y="3945860"/>
            <a:ext cx="278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Subnetwork (cluster)</a:t>
            </a:r>
            <a:endParaRPr lang="ru-RU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08A32F-3C86-4077-B5B9-3FE7223F1964}"/>
              </a:ext>
            </a:extLst>
          </p:cNvPr>
          <p:cNvSpPr txBox="1"/>
          <p:nvPr/>
        </p:nvSpPr>
        <p:spPr>
          <a:xfrm>
            <a:off x="8581401" y="3945860"/>
            <a:ext cx="1263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Network</a:t>
            </a:r>
            <a:endParaRPr lang="ru-RU" sz="2400" dirty="0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8B3CDC6-CCC8-4C72-BC3A-1D4680B0FF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16" t="15023" r="9560" b="16268"/>
          <a:stretch/>
        </p:blipFill>
        <p:spPr>
          <a:xfrm rot="10002587">
            <a:off x="8778044" y="4434833"/>
            <a:ext cx="1375549" cy="1424517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95CE783-83AD-4B9C-B87C-D9D7333FA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483" t="15023" r="9560" b="16268"/>
          <a:stretch/>
        </p:blipFill>
        <p:spPr>
          <a:xfrm rot="18000000">
            <a:off x="9997179" y="5264672"/>
            <a:ext cx="1093989" cy="142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239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4E092AF-750F-4464-BA23-471FFC33376B}"/>
              </a:ext>
            </a:extLst>
          </p:cNvPr>
          <p:cNvSpPr/>
          <p:nvPr/>
        </p:nvSpPr>
        <p:spPr>
          <a:xfrm>
            <a:off x="2484120" y="62144"/>
            <a:ext cx="7223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fMRI: Individual variability</a:t>
            </a:r>
          </a:p>
          <a:p>
            <a:pPr algn="ctr"/>
            <a:endParaRPr lang="ru-RU" sz="3200" dirty="0"/>
          </a:p>
          <a:p>
            <a:pPr algn="ctr"/>
            <a:endParaRPr lang="ru-RU" sz="32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151D237-7BD6-4C93-8B8B-7AA89EB08E3B}"/>
              </a:ext>
            </a:extLst>
          </p:cNvPr>
          <p:cNvSpPr/>
          <p:nvPr/>
        </p:nvSpPr>
        <p:spPr>
          <a:xfrm>
            <a:off x="275476" y="6294120"/>
            <a:ext cx="34967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Nature neuroscience 2022</a:t>
            </a:r>
          </a:p>
          <a:p>
            <a:r>
              <a:rPr lang="en-US" sz="1400" dirty="0"/>
              <a:t>https://doi.org/10.1038/s41593-022-01081-x</a:t>
            </a:r>
            <a:endParaRPr lang="ru-RU" sz="14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1C67690-486B-4934-836F-D1D554128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47" y="846974"/>
            <a:ext cx="7297779" cy="5447146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F94EE8A-C0A2-49B6-A29A-A39F70449782}"/>
              </a:ext>
            </a:extLst>
          </p:cNvPr>
          <p:cNvSpPr/>
          <p:nvPr/>
        </p:nvSpPr>
        <p:spPr>
          <a:xfrm>
            <a:off x="7959517" y="846974"/>
            <a:ext cx="34967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82828"/>
                </a:solidFill>
                <a:latin typeface="MuseoSans"/>
              </a:rPr>
              <a:t>Single subject:</a:t>
            </a:r>
          </a:p>
          <a:p>
            <a:r>
              <a:rPr lang="en-US" sz="2000" dirty="0">
                <a:solidFill>
                  <a:srgbClr val="282828"/>
                </a:solidFill>
                <a:latin typeface="MuseoSans"/>
              </a:rPr>
              <a:t>Support vector regression (SVR)</a:t>
            </a:r>
          </a:p>
          <a:p>
            <a:r>
              <a:rPr lang="en-US" sz="2000" dirty="0">
                <a:solidFill>
                  <a:srgbClr val="282828"/>
                </a:solidFill>
                <a:latin typeface="MuseoSans"/>
              </a:rPr>
              <a:t>Prediction-outcome correlation</a:t>
            </a:r>
          </a:p>
          <a:p>
            <a:r>
              <a:rPr lang="en-US" sz="2000" dirty="0">
                <a:solidFill>
                  <a:srgbClr val="282828"/>
                </a:solidFill>
                <a:latin typeface="MuseoSans"/>
              </a:rPr>
              <a:t>Bootstrap P-values</a:t>
            </a:r>
            <a:endParaRPr lang="ru-RU" sz="200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B56935C-EBA6-4CBC-AB3E-B9CDE353E848}"/>
              </a:ext>
            </a:extLst>
          </p:cNvPr>
          <p:cNvSpPr/>
          <p:nvPr/>
        </p:nvSpPr>
        <p:spPr>
          <a:xfrm>
            <a:off x="7959516" y="2247357"/>
            <a:ext cx="34967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82828"/>
                </a:solidFill>
                <a:latin typeface="MuseoSans"/>
              </a:rPr>
              <a:t>Group:</a:t>
            </a:r>
          </a:p>
          <a:p>
            <a:r>
              <a:rPr lang="en-US" sz="2000" dirty="0">
                <a:solidFill>
                  <a:srgbClr val="282828"/>
                </a:solidFill>
                <a:latin typeface="MuseoSans"/>
              </a:rPr>
              <a:t>“Importance”: Mean(-log(p))</a:t>
            </a:r>
            <a:endParaRPr lang="ru-RU" sz="20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D91FBC6-DFF7-45D0-9246-9D6B8911A9E8}"/>
              </a:ext>
            </a:extLst>
          </p:cNvPr>
          <p:cNvSpPr/>
          <p:nvPr/>
        </p:nvSpPr>
        <p:spPr>
          <a:xfrm>
            <a:off x="7677126" y="3533426"/>
            <a:ext cx="438345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Unlike the </a:t>
            </a:r>
            <a:r>
              <a:rPr lang="en-US" sz="2000" b="1" dirty="0"/>
              <a:t>group-level predictive modeling approach</a:t>
            </a:r>
            <a:r>
              <a:rPr lang="en-US" sz="2000" dirty="0"/>
              <a:t>, which can identify </a:t>
            </a:r>
            <a:r>
              <a:rPr lang="en-US" sz="2000" b="1" dirty="0"/>
              <a:t>only brain regions</a:t>
            </a:r>
            <a:r>
              <a:rPr lang="en-US" sz="2000" dirty="0"/>
              <a:t> with multivariate pattern information </a:t>
            </a:r>
            <a:r>
              <a:rPr lang="en-US" sz="2000" b="1" dirty="0"/>
              <a:t>consistent across individuals</a:t>
            </a:r>
            <a:r>
              <a:rPr lang="en-US" sz="2000" dirty="0"/>
              <a:t>, </a:t>
            </a:r>
            <a:r>
              <a:rPr lang="en-US" sz="2000" b="1" dirty="0"/>
              <a:t>our approach </a:t>
            </a:r>
            <a:r>
              <a:rPr lang="en-US" sz="2000" dirty="0"/>
              <a:t>allows us to identify brain </a:t>
            </a:r>
            <a:r>
              <a:rPr lang="en-US" sz="2000" b="1" dirty="0"/>
              <a:t>regions important for</a:t>
            </a:r>
            <a:r>
              <a:rPr lang="en-US" sz="2000" dirty="0"/>
              <a:t> pain </a:t>
            </a:r>
            <a:r>
              <a:rPr lang="en-US" sz="2000" b="1" dirty="0"/>
              <a:t>prediction</a:t>
            </a:r>
            <a:r>
              <a:rPr lang="en-US" sz="2000" dirty="0"/>
              <a:t> </a:t>
            </a:r>
            <a:r>
              <a:rPr lang="en-US" sz="2000" b="1" dirty="0"/>
              <a:t>within each individual</a:t>
            </a:r>
            <a:r>
              <a:rPr lang="en-US" sz="2000" dirty="0"/>
              <a:t>, </a:t>
            </a:r>
            <a:r>
              <a:rPr lang="en-US" sz="2000" b="1" dirty="0">
                <a:solidFill>
                  <a:srgbClr val="FF0000"/>
                </a:solidFill>
              </a:rPr>
              <a:t>even if the brain regions have distinct patterns across individuals</a:t>
            </a:r>
            <a:r>
              <a:rPr lang="en-US" sz="2000" dirty="0">
                <a:solidFill>
                  <a:srgbClr val="FF0000"/>
                </a:solidFill>
              </a:rPr>
              <a:t>. 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8978782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4E092AF-750F-4464-BA23-471FFC33376B}"/>
              </a:ext>
            </a:extLst>
          </p:cNvPr>
          <p:cNvSpPr/>
          <p:nvPr/>
        </p:nvSpPr>
        <p:spPr>
          <a:xfrm>
            <a:off x="2484120" y="62144"/>
            <a:ext cx="7223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fMRI: Dice coefficient</a:t>
            </a:r>
            <a:endParaRPr lang="ru-RU" sz="3200" dirty="0"/>
          </a:p>
        </p:txBody>
      </p:sp>
      <p:pic>
        <p:nvPicPr>
          <p:cNvPr id="5122" name="Picture 2" descr="Caroline Petitjean on Twitter: &quot;6/n - From this point on, the Dice  coefficient became increasingly popular in evaluating segmentation. It had  other name (Dice-Sorensen, IoU) or close variants (Jaccard). Of course, the">
            <a:extLst>
              <a:ext uri="{FF2B5EF4-FFF2-40B4-BE49-F238E27FC236}">
                <a16:creationId xmlns:a16="http://schemas.microsoft.com/office/drawing/2014/main" id="{74C22F44-8B0E-4147-B91F-8B7341ED3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37" y="1732888"/>
            <a:ext cx="5218917" cy="447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B6F56A-7B67-4560-91E9-8A980D7C37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93" t="12335" r="35749" b="19990"/>
          <a:stretch/>
        </p:blipFill>
        <p:spPr>
          <a:xfrm>
            <a:off x="5564401" y="1307854"/>
            <a:ext cx="6141462" cy="266259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50ABA68-2C5D-4ABF-BA43-019A221CD3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375" t="10418" r="15988" b="40158"/>
          <a:stretch/>
        </p:blipFill>
        <p:spPr>
          <a:xfrm>
            <a:off x="8126723" y="4298193"/>
            <a:ext cx="2047423" cy="23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5502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6F4DF06-0B65-44A4-908A-C56B3E1D69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99" t="6353" r="55535" b="74613"/>
          <a:stretch/>
        </p:blipFill>
        <p:spPr>
          <a:xfrm>
            <a:off x="7240703" y="1308565"/>
            <a:ext cx="3042769" cy="191831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7D4036D-496F-4B17-ACCD-BEA6A7D673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59" t="6353" r="75" b="74613"/>
          <a:stretch/>
        </p:blipFill>
        <p:spPr>
          <a:xfrm>
            <a:off x="7240703" y="3977418"/>
            <a:ext cx="3042769" cy="19183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5CBDDB-717E-4212-8B4D-CCAC18D18178}"/>
              </a:ext>
            </a:extLst>
          </p:cNvPr>
          <p:cNvSpPr txBox="1"/>
          <p:nvPr/>
        </p:nvSpPr>
        <p:spPr>
          <a:xfrm>
            <a:off x="10401221" y="2006110"/>
            <a:ext cx="3368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Dice = 0,6 </a:t>
            </a:r>
            <a:endParaRPr lang="ru-RU" sz="2800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31093A9B-F054-4795-9423-D1EC1F112FC8}"/>
              </a:ext>
            </a:extLst>
          </p:cNvPr>
          <p:cNvSpPr/>
          <p:nvPr/>
        </p:nvSpPr>
        <p:spPr>
          <a:xfrm>
            <a:off x="2484120" y="62144"/>
            <a:ext cx="7223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EEG: Dice coefficient</a:t>
            </a:r>
            <a:endParaRPr lang="ru-RU" sz="3200" dirty="0"/>
          </a:p>
        </p:txBody>
      </p:sp>
      <p:pic>
        <p:nvPicPr>
          <p:cNvPr id="21" name="Picture 2" descr="Caroline Petitjean on Twitter: &quot;6/n - From this point on, the Dice  coefficient became increasingly popular in evaluating segmentation. It had  other name (Dice-Sorensen, IoU) or close variants (Jaccard). Of course, the">
            <a:extLst>
              <a:ext uri="{FF2B5EF4-FFF2-40B4-BE49-F238E27FC236}">
                <a16:creationId xmlns:a16="http://schemas.microsoft.com/office/drawing/2014/main" id="{E9270C2F-78E3-4ED3-8D6E-599A78BB6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0" y="1605567"/>
            <a:ext cx="5218917" cy="447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06FBF8-5708-4D44-AD6E-1C6229F82A33}"/>
              </a:ext>
            </a:extLst>
          </p:cNvPr>
          <p:cNvSpPr txBox="1"/>
          <p:nvPr/>
        </p:nvSpPr>
        <p:spPr>
          <a:xfrm>
            <a:off x="6136787" y="1806055"/>
            <a:ext cx="856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N = 50</a:t>
            </a:r>
            <a:endParaRPr lang="ru-RU" sz="2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7CA3A0-D610-4120-AB1B-0CA1B9B149B0}"/>
              </a:ext>
            </a:extLst>
          </p:cNvPr>
          <p:cNvSpPr txBox="1"/>
          <p:nvPr/>
        </p:nvSpPr>
        <p:spPr>
          <a:xfrm>
            <a:off x="6136787" y="4773322"/>
            <a:ext cx="986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N = 100</a:t>
            </a:r>
            <a:endParaRPr lang="ru-RU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1BDC54-D7FE-493D-9ADB-76362E56E77D}"/>
              </a:ext>
            </a:extLst>
          </p:cNvPr>
          <p:cNvSpPr txBox="1"/>
          <p:nvPr/>
        </p:nvSpPr>
        <p:spPr>
          <a:xfrm>
            <a:off x="7470824" y="954284"/>
            <a:ext cx="1159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Sample 1</a:t>
            </a:r>
            <a:endParaRPr lang="ru-RU" sz="20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74DECE-E7C6-4828-8991-08C02EA9C320}"/>
              </a:ext>
            </a:extLst>
          </p:cNvPr>
          <p:cNvSpPr txBox="1"/>
          <p:nvPr/>
        </p:nvSpPr>
        <p:spPr>
          <a:xfrm>
            <a:off x="8987108" y="954284"/>
            <a:ext cx="1159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Sample 2</a:t>
            </a:r>
            <a:endParaRPr lang="ru-RU" sz="2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D8CCFD-DB3E-4CA4-BA2F-2FE8001254BD}"/>
              </a:ext>
            </a:extLst>
          </p:cNvPr>
          <p:cNvSpPr txBox="1"/>
          <p:nvPr/>
        </p:nvSpPr>
        <p:spPr>
          <a:xfrm>
            <a:off x="10401221" y="4604801"/>
            <a:ext cx="3368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Dice = 0,9 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68165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4E092AF-750F-4464-BA23-471FFC33376B}"/>
              </a:ext>
            </a:extLst>
          </p:cNvPr>
          <p:cNvSpPr/>
          <p:nvPr/>
        </p:nvSpPr>
        <p:spPr>
          <a:xfrm>
            <a:off x="2484120" y="62144"/>
            <a:ext cx="7223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fMRI: Dice Coefficient and Sample Size</a:t>
            </a:r>
            <a:endParaRPr lang="ru-RU" sz="32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66CB3F-F896-4D0E-B73D-898E3DA221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17" t="11159" r="51045" b="1438"/>
          <a:stretch/>
        </p:blipFill>
        <p:spPr>
          <a:xfrm>
            <a:off x="351475" y="1006998"/>
            <a:ext cx="4764912" cy="263902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3467DD3-5C50-4990-93F7-86BD2DD28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9945" y="1660540"/>
            <a:ext cx="6450580" cy="42859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A349D80-7661-404E-9585-CFA728DF08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047" t="11159" r="9788" b="1438"/>
          <a:stretch/>
        </p:blipFill>
        <p:spPr>
          <a:xfrm>
            <a:off x="818322" y="4006104"/>
            <a:ext cx="4190035" cy="2639027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69BC21C-B07B-4EB1-8C0A-0912A3D52196}"/>
              </a:ext>
            </a:extLst>
          </p:cNvPr>
          <p:cNvSpPr/>
          <p:nvPr/>
        </p:nvSpPr>
        <p:spPr>
          <a:xfrm>
            <a:off x="189429" y="1284790"/>
            <a:ext cx="439838" cy="7870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0978022-3137-48C5-8ABE-DCAEFA3D86C7}"/>
              </a:ext>
            </a:extLst>
          </p:cNvPr>
          <p:cNvSpPr/>
          <p:nvPr/>
        </p:nvSpPr>
        <p:spPr>
          <a:xfrm>
            <a:off x="189428" y="891251"/>
            <a:ext cx="1261641" cy="6597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C571B62-C97E-4907-8DA3-0C0F15AE1912}"/>
              </a:ext>
            </a:extLst>
          </p:cNvPr>
          <p:cNvSpPr/>
          <p:nvPr/>
        </p:nvSpPr>
        <p:spPr>
          <a:xfrm>
            <a:off x="4414189" y="3803518"/>
            <a:ext cx="594168" cy="6597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0C7666-544C-4231-B9C8-D21210072B55}"/>
              </a:ext>
            </a:extLst>
          </p:cNvPr>
          <p:cNvSpPr txBox="1"/>
          <p:nvPr/>
        </p:nvSpPr>
        <p:spPr>
          <a:xfrm>
            <a:off x="8924081" y="2789687"/>
            <a:ext cx="1203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STRONG</a:t>
            </a:r>
          </a:p>
          <a:p>
            <a:r>
              <a:rPr lang="en-US" dirty="0"/>
              <a:t>LOCALIZED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3C8F13-11D2-42F0-A613-1E6064CD0F13}"/>
              </a:ext>
            </a:extLst>
          </p:cNvPr>
          <p:cNvSpPr txBox="1"/>
          <p:nvPr/>
        </p:nvSpPr>
        <p:spPr>
          <a:xfrm>
            <a:off x="8924081" y="4241999"/>
            <a:ext cx="962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WEAK </a:t>
            </a:r>
          </a:p>
          <a:p>
            <a:r>
              <a:rPr lang="en-US" dirty="0"/>
              <a:t>DIFFUSE</a:t>
            </a:r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9F8FB10-4CC3-44F9-BFAC-14EA54C7BFC2}"/>
              </a:ext>
            </a:extLst>
          </p:cNvPr>
          <p:cNvSpPr/>
          <p:nvPr/>
        </p:nvSpPr>
        <p:spPr>
          <a:xfrm>
            <a:off x="9132615" y="6443043"/>
            <a:ext cx="26100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606060"/>
                </a:solidFill>
                <a:latin typeface="Helvetica" panose="020B0604020202020204" pitchFamily="34" charset="0"/>
                <a:hlinkClick r:id="rId5"/>
              </a:rPr>
              <a:t>10.1371/journal.pone.0184923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4530976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4E092AF-750F-4464-BA23-471FFC33376B}"/>
              </a:ext>
            </a:extLst>
          </p:cNvPr>
          <p:cNvSpPr/>
          <p:nvPr/>
        </p:nvSpPr>
        <p:spPr>
          <a:xfrm>
            <a:off x="2484120" y="62144"/>
            <a:ext cx="7223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EEG: Dice Coefficient and Sample Size</a:t>
            </a:r>
            <a:endParaRPr lang="ru-RU" sz="3200" dirty="0"/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597A200D-7897-43A9-A7D4-D9206EE11ED3}"/>
              </a:ext>
            </a:extLst>
          </p:cNvPr>
          <p:cNvCxnSpPr/>
          <p:nvPr/>
        </p:nvCxnSpPr>
        <p:spPr>
          <a:xfrm>
            <a:off x="2677770" y="2025569"/>
            <a:ext cx="0" cy="35534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C59C4DF4-7E14-4943-954C-3937ADB91DB1}"/>
              </a:ext>
            </a:extLst>
          </p:cNvPr>
          <p:cNvCxnSpPr/>
          <p:nvPr/>
        </p:nvCxnSpPr>
        <p:spPr>
          <a:xfrm>
            <a:off x="2677770" y="5578997"/>
            <a:ext cx="687208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Полилиния: фигура 11">
            <a:extLst>
              <a:ext uri="{FF2B5EF4-FFF2-40B4-BE49-F238E27FC236}">
                <a16:creationId xmlns:a16="http://schemas.microsoft.com/office/drawing/2014/main" id="{7C5F5A43-7168-457E-829A-8D5EAAD0F0B1}"/>
              </a:ext>
            </a:extLst>
          </p:cNvPr>
          <p:cNvSpPr/>
          <p:nvPr/>
        </p:nvSpPr>
        <p:spPr>
          <a:xfrm>
            <a:off x="2689344" y="2106592"/>
            <a:ext cx="6597563" cy="3426106"/>
          </a:xfrm>
          <a:custGeom>
            <a:avLst/>
            <a:gdLst>
              <a:gd name="connsiteX0" fmla="*/ 0 w 3692324"/>
              <a:gd name="connsiteY0" fmla="*/ 3426106 h 3426106"/>
              <a:gd name="connsiteX1" fmla="*/ 844952 w 3692324"/>
              <a:gd name="connsiteY1" fmla="*/ 520861 h 3426106"/>
              <a:gd name="connsiteX2" fmla="*/ 3692324 w 3692324"/>
              <a:gd name="connsiteY2" fmla="*/ 0 h 3426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2324" h="3426106">
                <a:moveTo>
                  <a:pt x="0" y="3426106"/>
                </a:moveTo>
                <a:cubicBezTo>
                  <a:pt x="114782" y="2258992"/>
                  <a:pt x="229565" y="1091879"/>
                  <a:pt x="844952" y="520861"/>
                </a:cubicBezTo>
                <a:cubicBezTo>
                  <a:pt x="1460339" y="-50157"/>
                  <a:pt x="3100086" y="77164"/>
                  <a:pt x="3692324" y="0"/>
                </a:cubicBezTo>
              </a:path>
            </a:pathLst>
          </a:cu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A86CB1-4276-4927-BE40-0470B58052A1}"/>
              </a:ext>
            </a:extLst>
          </p:cNvPr>
          <p:cNvSpPr txBox="1"/>
          <p:nvPr/>
        </p:nvSpPr>
        <p:spPr>
          <a:xfrm rot="16200000">
            <a:off x="1628327" y="3602620"/>
            <a:ext cx="1459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Dice </a:t>
            </a:r>
            <a:r>
              <a:rPr lang="en-US" sz="2400" dirty="0" err="1"/>
              <a:t>Coeff</a:t>
            </a:r>
            <a:endParaRPr lang="ru-RU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5A98B1-A968-4020-8FA3-CE8068001AFA}"/>
              </a:ext>
            </a:extLst>
          </p:cNvPr>
          <p:cNvSpPr txBox="1"/>
          <p:nvPr/>
        </p:nvSpPr>
        <p:spPr>
          <a:xfrm>
            <a:off x="5171491" y="6040794"/>
            <a:ext cx="1633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Sample size</a:t>
            </a:r>
            <a:endParaRPr lang="ru-RU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07205F-4CE8-4F5E-8550-E2DF438A3172}"/>
              </a:ext>
            </a:extLst>
          </p:cNvPr>
          <p:cNvSpPr txBox="1"/>
          <p:nvPr/>
        </p:nvSpPr>
        <p:spPr>
          <a:xfrm>
            <a:off x="8546134" y="562523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170</a:t>
            </a:r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A8CE48-5C20-40BA-B0A8-66AB4A4253E4}"/>
              </a:ext>
            </a:extLst>
          </p:cNvPr>
          <p:cNvSpPr txBox="1"/>
          <p:nvPr/>
        </p:nvSpPr>
        <p:spPr>
          <a:xfrm>
            <a:off x="6749337" y="562523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F424E5-7C03-43FB-B4A7-DE26D7722496}"/>
              </a:ext>
            </a:extLst>
          </p:cNvPr>
          <p:cNvSpPr txBox="1"/>
          <p:nvPr/>
        </p:nvSpPr>
        <p:spPr>
          <a:xfrm>
            <a:off x="4695625" y="562523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</a:t>
            </a:r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CB293E-11A7-472D-927F-EA4AACB815AA}"/>
              </a:ext>
            </a:extLst>
          </p:cNvPr>
          <p:cNvSpPr txBox="1"/>
          <p:nvPr/>
        </p:nvSpPr>
        <p:spPr>
          <a:xfrm>
            <a:off x="3434552" y="562523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2ED32D-0AE4-4E43-A8D5-A3B424F532DD}"/>
              </a:ext>
            </a:extLst>
          </p:cNvPr>
          <p:cNvSpPr txBox="1"/>
          <p:nvPr/>
        </p:nvSpPr>
        <p:spPr>
          <a:xfrm>
            <a:off x="5747346" y="562523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70</a:t>
            </a:r>
            <a:endParaRPr lang="ru-RU" dirty="0"/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5889C7E2-37B7-4F30-9F0F-660D4273A22A}"/>
              </a:ext>
            </a:extLst>
          </p:cNvPr>
          <p:cNvSpPr/>
          <p:nvPr/>
        </p:nvSpPr>
        <p:spPr>
          <a:xfrm>
            <a:off x="2689344" y="3483982"/>
            <a:ext cx="6597563" cy="2094946"/>
          </a:xfrm>
          <a:custGeom>
            <a:avLst/>
            <a:gdLst>
              <a:gd name="connsiteX0" fmla="*/ 0 w 3692324"/>
              <a:gd name="connsiteY0" fmla="*/ 3426106 h 3426106"/>
              <a:gd name="connsiteX1" fmla="*/ 844952 w 3692324"/>
              <a:gd name="connsiteY1" fmla="*/ 520861 h 3426106"/>
              <a:gd name="connsiteX2" fmla="*/ 3692324 w 3692324"/>
              <a:gd name="connsiteY2" fmla="*/ 0 h 3426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2324" h="3426106">
                <a:moveTo>
                  <a:pt x="0" y="3426106"/>
                </a:moveTo>
                <a:cubicBezTo>
                  <a:pt x="114782" y="2258992"/>
                  <a:pt x="229565" y="1091879"/>
                  <a:pt x="844952" y="520861"/>
                </a:cubicBezTo>
                <a:cubicBezTo>
                  <a:pt x="1460339" y="-50157"/>
                  <a:pt x="3100086" y="77164"/>
                  <a:pt x="3692324" y="0"/>
                </a:cubicBezTo>
              </a:path>
            </a:pathLst>
          </a:cu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олилиния: фигура 23">
            <a:extLst>
              <a:ext uri="{FF2B5EF4-FFF2-40B4-BE49-F238E27FC236}">
                <a16:creationId xmlns:a16="http://schemas.microsoft.com/office/drawing/2014/main" id="{6F0F1715-0071-4B61-AC96-B4437A054C50}"/>
              </a:ext>
            </a:extLst>
          </p:cNvPr>
          <p:cNvSpPr/>
          <p:nvPr/>
        </p:nvSpPr>
        <p:spPr>
          <a:xfrm>
            <a:off x="2689344" y="5117200"/>
            <a:ext cx="6597563" cy="415498"/>
          </a:xfrm>
          <a:custGeom>
            <a:avLst/>
            <a:gdLst>
              <a:gd name="connsiteX0" fmla="*/ 0 w 3692324"/>
              <a:gd name="connsiteY0" fmla="*/ 3426106 h 3426106"/>
              <a:gd name="connsiteX1" fmla="*/ 844952 w 3692324"/>
              <a:gd name="connsiteY1" fmla="*/ 520861 h 3426106"/>
              <a:gd name="connsiteX2" fmla="*/ 3692324 w 3692324"/>
              <a:gd name="connsiteY2" fmla="*/ 0 h 3426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2324" h="3426106">
                <a:moveTo>
                  <a:pt x="0" y="3426106"/>
                </a:moveTo>
                <a:cubicBezTo>
                  <a:pt x="114782" y="2258992"/>
                  <a:pt x="229565" y="1091879"/>
                  <a:pt x="844952" y="520861"/>
                </a:cubicBezTo>
                <a:cubicBezTo>
                  <a:pt x="1460339" y="-50157"/>
                  <a:pt x="3100086" y="77164"/>
                  <a:pt x="3692324" y="0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8BD089-EDCA-4A39-BE8E-B150AFD1B37A}"/>
              </a:ext>
            </a:extLst>
          </p:cNvPr>
          <p:cNvSpPr txBox="1"/>
          <p:nvPr/>
        </p:nvSpPr>
        <p:spPr>
          <a:xfrm>
            <a:off x="7017199" y="1696815"/>
            <a:ext cx="1400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Alpha</a:t>
            </a:r>
            <a:endParaRPr lang="ru-RU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4F7FCA-00F9-42B5-A1D0-89062111D21B}"/>
              </a:ext>
            </a:extLst>
          </p:cNvPr>
          <p:cNvSpPr txBox="1"/>
          <p:nvPr/>
        </p:nvSpPr>
        <p:spPr>
          <a:xfrm>
            <a:off x="6998760" y="3069542"/>
            <a:ext cx="1400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Beta</a:t>
            </a:r>
            <a:endParaRPr lang="ru-R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AE3DA8-392F-426F-9FD9-7B318EDE445A}"/>
              </a:ext>
            </a:extLst>
          </p:cNvPr>
          <p:cNvSpPr txBox="1"/>
          <p:nvPr/>
        </p:nvSpPr>
        <p:spPr>
          <a:xfrm>
            <a:off x="6584793" y="4701635"/>
            <a:ext cx="1400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Gamma</a:t>
            </a:r>
            <a:endParaRPr lang="ru-RU" dirty="0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664E5536-86B3-488D-8417-45E4203C28FE}"/>
              </a:ext>
            </a:extLst>
          </p:cNvPr>
          <p:cNvSpPr/>
          <p:nvPr/>
        </p:nvSpPr>
        <p:spPr>
          <a:xfrm>
            <a:off x="3939519" y="885531"/>
            <a:ext cx="40972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Global reliability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2091992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292C27D-FD0D-4576-90F0-989DFC5BC7BA}"/>
              </a:ext>
            </a:extLst>
          </p:cNvPr>
          <p:cNvSpPr/>
          <p:nvPr/>
        </p:nvSpPr>
        <p:spPr>
          <a:xfrm>
            <a:off x="5134967" y="62144"/>
            <a:ext cx="1922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Variability</a:t>
            </a:r>
            <a:endParaRPr lang="ru-RU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F37162-59D4-4CC5-9A85-2A388EAC0168}"/>
              </a:ext>
            </a:extLst>
          </p:cNvPr>
          <p:cNvSpPr txBox="1"/>
          <p:nvPr/>
        </p:nvSpPr>
        <p:spPr>
          <a:xfrm>
            <a:off x="1214871" y="1301430"/>
            <a:ext cx="35966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High effect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Small variability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High heterogeneity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22D7DD-9519-431E-A665-C9B4D0E7094D}"/>
              </a:ext>
            </a:extLst>
          </p:cNvPr>
          <p:cNvSpPr txBox="1"/>
          <p:nvPr/>
        </p:nvSpPr>
        <p:spPr>
          <a:xfrm>
            <a:off x="7002064" y="1301429"/>
            <a:ext cx="35966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Low effect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High variability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Low heterogeneity</a:t>
            </a:r>
          </a:p>
        </p:txBody>
      </p:sp>
      <p:sp>
        <p:nvSpPr>
          <p:cNvPr id="18" name="Равнобедренный треугольник 1">
            <a:extLst>
              <a:ext uri="{FF2B5EF4-FFF2-40B4-BE49-F238E27FC236}">
                <a16:creationId xmlns:a16="http://schemas.microsoft.com/office/drawing/2014/main" id="{CA127D57-4AB1-4022-AFC7-6FD8AA7EA22D}"/>
              </a:ext>
            </a:extLst>
          </p:cNvPr>
          <p:cNvSpPr/>
          <p:nvPr/>
        </p:nvSpPr>
        <p:spPr>
          <a:xfrm>
            <a:off x="1214871" y="4951359"/>
            <a:ext cx="3684939" cy="342180"/>
          </a:xfrm>
          <a:custGeom>
            <a:avLst/>
            <a:gdLst>
              <a:gd name="connsiteX0" fmla="*/ 0 w 4282640"/>
              <a:gd name="connsiteY0" fmla="*/ 1433456 h 1433456"/>
              <a:gd name="connsiteX1" fmla="*/ 2141320 w 4282640"/>
              <a:gd name="connsiteY1" fmla="*/ 0 h 1433456"/>
              <a:gd name="connsiteX2" fmla="*/ 4282640 w 4282640"/>
              <a:gd name="connsiteY2" fmla="*/ 1433456 h 1433456"/>
              <a:gd name="connsiteX3" fmla="*/ 0 w 4282640"/>
              <a:gd name="connsiteY3" fmla="*/ 1433456 h 1433456"/>
              <a:gd name="connsiteX0" fmla="*/ 46669 w 4375978"/>
              <a:gd name="connsiteY0" fmla="*/ 1433456 h 1433456"/>
              <a:gd name="connsiteX1" fmla="*/ 2187989 w 4375978"/>
              <a:gd name="connsiteY1" fmla="*/ 0 h 1433456"/>
              <a:gd name="connsiteX2" fmla="*/ 4329309 w 4375978"/>
              <a:gd name="connsiteY2" fmla="*/ 1433456 h 1433456"/>
              <a:gd name="connsiteX3" fmla="*/ 46669 w 4375978"/>
              <a:gd name="connsiteY3" fmla="*/ 1433456 h 1433456"/>
              <a:gd name="connsiteX0" fmla="*/ 0 w 4329309"/>
              <a:gd name="connsiteY0" fmla="*/ 1433456 h 1433456"/>
              <a:gd name="connsiteX1" fmla="*/ 2141320 w 4329309"/>
              <a:gd name="connsiteY1" fmla="*/ 0 h 1433456"/>
              <a:gd name="connsiteX2" fmla="*/ 4282640 w 4329309"/>
              <a:gd name="connsiteY2" fmla="*/ 1433456 h 1433456"/>
              <a:gd name="connsiteX3" fmla="*/ 0 w 4329309"/>
              <a:gd name="connsiteY3" fmla="*/ 1433456 h 1433456"/>
              <a:gd name="connsiteX0" fmla="*/ 0 w 4329309"/>
              <a:gd name="connsiteY0" fmla="*/ 1433456 h 1433456"/>
              <a:gd name="connsiteX1" fmla="*/ 2141320 w 4329309"/>
              <a:gd name="connsiteY1" fmla="*/ 0 h 1433456"/>
              <a:gd name="connsiteX2" fmla="*/ 4282640 w 4329309"/>
              <a:gd name="connsiteY2" fmla="*/ 1433456 h 1433456"/>
              <a:gd name="connsiteX3" fmla="*/ 0 w 4329309"/>
              <a:gd name="connsiteY3" fmla="*/ 1433456 h 1433456"/>
              <a:gd name="connsiteX0" fmla="*/ 0 w 4329309"/>
              <a:gd name="connsiteY0" fmla="*/ 1433456 h 1433456"/>
              <a:gd name="connsiteX1" fmla="*/ 2141320 w 4329309"/>
              <a:gd name="connsiteY1" fmla="*/ 0 h 1433456"/>
              <a:gd name="connsiteX2" fmla="*/ 4282640 w 4329309"/>
              <a:gd name="connsiteY2" fmla="*/ 1433456 h 1433456"/>
              <a:gd name="connsiteX3" fmla="*/ 0 w 4329309"/>
              <a:gd name="connsiteY3" fmla="*/ 1433456 h 1433456"/>
              <a:gd name="connsiteX0" fmla="*/ 0 w 4282640"/>
              <a:gd name="connsiteY0" fmla="*/ 1433456 h 1433456"/>
              <a:gd name="connsiteX1" fmla="*/ 2141320 w 4282640"/>
              <a:gd name="connsiteY1" fmla="*/ 0 h 1433456"/>
              <a:gd name="connsiteX2" fmla="*/ 4282640 w 4282640"/>
              <a:gd name="connsiteY2" fmla="*/ 1433456 h 1433456"/>
              <a:gd name="connsiteX3" fmla="*/ 0 w 4282640"/>
              <a:gd name="connsiteY3" fmla="*/ 1433456 h 1433456"/>
              <a:gd name="connsiteX0" fmla="*/ 0 w 4282640"/>
              <a:gd name="connsiteY0" fmla="*/ 1433456 h 1433456"/>
              <a:gd name="connsiteX1" fmla="*/ 2141320 w 4282640"/>
              <a:gd name="connsiteY1" fmla="*/ 0 h 1433456"/>
              <a:gd name="connsiteX2" fmla="*/ 4282640 w 4282640"/>
              <a:gd name="connsiteY2" fmla="*/ 1433456 h 1433456"/>
              <a:gd name="connsiteX3" fmla="*/ 0 w 4282640"/>
              <a:gd name="connsiteY3" fmla="*/ 1433456 h 1433456"/>
              <a:gd name="connsiteX0" fmla="*/ 0 w 4282640"/>
              <a:gd name="connsiteY0" fmla="*/ 1433456 h 1433456"/>
              <a:gd name="connsiteX1" fmla="*/ 2141320 w 4282640"/>
              <a:gd name="connsiteY1" fmla="*/ 0 h 1433456"/>
              <a:gd name="connsiteX2" fmla="*/ 4282640 w 4282640"/>
              <a:gd name="connsiteY2" fmla="*/ 1433456 h 1433456"/>
              <a:gd name="connsiteX3" fmla="*/ 0 w 4282640"/>
              <a:gd name="connsiteY3" fmla="*/ 1433456 h 1433456"/>
              <a:gd name="connsiteX0" fmla="*/ 0 w 4282640"/>
              <a:gd name="connsiteY0" fmla="*/ 1433456 h 1433456"/>
              <a:gd name="connsiteX1" fmla="*/ 2141320 w 4282640"/>
              <a:gd name="connsiteY1" fmla="*/ 0 h 1433456"/>
              <a:gd name="connsiteX2" fmla="*/ 4282640 w 4282640"/>
              <a:gd name="connsiteY2" fmla="*/ 1433456 h 1433456"/>
              <a:gd name="connsiteX3" fmla="*/ 0 w 4282640"/>
              <a:gd name="connsiteY3" fmla="*/ 1433456 h 1433456"/>
              <a:gd name="connsiteX0" fmla="*/ 0 w 4282640"/>
              <a:gd name="connsiteY0" fmla="*/ 1433456 h 1433456"/>
              <a:gd name="connsiteX1" fmla="*/ 2141320 w 4282640"/>
              <a:gd name="connsiteY1" fmla="*/ 0 h 1433456"/>
              <a:gd name="connsiteX2" fmla="*/ 4282640 w 4282640"/>
              <a:gd name="connsiteY2" fmla="*/ 1433456 h 1433456"/>
              <a:gd name="connsiteX3" fmla="*/ 0 w 4282640"/>
              <a:gd name="connsiteY3" fmla="*/ 1433456 h 1433456"/>
              <a:gd name="connsiteX0" fmla="*/ 0 w 4282640"/>
              <a:gd name="connsiteY0" fmla="*/ 1433456 h 1433456"/>
              <a:gd name="connsiteX1" fmla="*/ 2141320 w 4282640"/>
              <a:gd name="connsiteY1" fmla="*/ 0 h 1433456"/>
              <a:gd name="connsiteX2" fmla="*/ 4282640 w 4282640"/>
              <a:gd name="connsiteY2" fmla="*/ 1433456 h 1433456"/>
              <a:gd name="connsiteX3" fmla="*/ 0 w 4282640"/>
              <a:gd name="connsiteY3" fmla="*/ 1433456 h 1433456"/>
              <a:gd name="connsiteX0" fmla="*/ 0 w 4282640"/>
              <a:gd name="connsiteY0" fmla="*/ 1433456 h 1433456"/>
              <a:gd name="connsiteX1" fmla="*/ 2141320 w 4282640"/>
              <a:gd name="connsiteY1" fmla="*/ 0 h 1433456"/>
              <a:gd name="connsiteX2" fmla="*/ 4282640 w 4282640"/>
              <a:gd name="connsiteY2" fmla="*/ 1433456 h 1433456"/>
              <a:gd name="connsiteX3" fmla="*/ 0 w 4282640"/>
              <a:gd name="connsiteY3" fmla="*/ 1433456 h 1433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2640" h="1433456">
                <a:moveTo>
                  <a:pt x="0" y="1433456"/>
                </a:moveTo>
                <a:cubicBezTo>
                  <a:pt x="1706515" y="1145212"/>
                  <a:pt x="1427547" y="0"/>
                  <a:pt x="2141320" y="0"/>
                </a:cubicBezTo>
                <a:cubicBezTo>
                  <a:pt x="2855093" y="0"/>
                  <a:pt x="2570416" y="1143544"/>
                  <a:pt x="4282640" y="1433456"/>
                </a:cubicBezTo>
                <a:lnTo>
                  <a:pt x="0" y="1433456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B2234244-8800-40E3-9926-1EE5EC2BB554}"/>
              </a:ext>
            </a:extLst>
          </p:cNvPr>
          <p:cNvCxnSpPr>
            <a:cxnSpLocks/>
          </p:cNvCxnSpPr>
          <p:nvPr/>
        </p:nvCxnSpPr>
        <p:spPr>
          <a:xfrm>
            <a:off x="533891" y="5289154"/>
            <a:ext cx="4767943" cy="0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E354C09-1E3A-4257-A2F8-1389ED471D32}"/>
              </a:ext>
            </a:extLst>
          </p:cNvPr>
          <p:cNvSpPr txBox="1"/>
          <p:nvPr/>
        </p:nvSpPr>
        <p:spPr>
          <a:xfrm>
            <a:off x="2801076" y="5896622"/>
            <a:ext cx="2185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 distribution</a:t>
            </a:r>
            <a:endParaRPr lang="ru-RU" dirty="0"/>
          </a:p>
        </p:txBody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0B974683-47C3-4238-8574-39F85938E6D5}"/>
              </a:ext>
            </a:extLst>
          </p:cNvPr>
          <p:cNvGrpSpPr/>
          <p:nvPr/>
        </p:nvGrpSpPr>
        <p:grpSpPr>
          <a:xfrm>
            <a:off x="840620" y="2997843"/>
            <a:ext cx="2950531" cy="2295696"/>
            <a:chOff x="840620" y="2997843"/>
            <a:chExt cx="2950531" cy="2295696"/>
          </a:xfrm>
        </p:grpSpPr>
        <p:sp>
          <p:nvSpPr>
            <p:cNvPr id="20" name="Равнобедренный треугольник 1">
              <a:extLst>
                <a:ext uri="{FF2B5EF4-FFF2-40B4-BE49-F238E27FC236}">
                  <a16:creationId xmlns:a16="http://schemas.microsoft.com/office/drawing/2014/main" id="{70A8C79C-7BBB-4982-A5F6-C024A67D7E43}"/>
                </a:ext>
              </a:extLst>
            </p:cNvPr>
            <p:cNvSpPr/>
            <p:nvPr/>
          </p:nvSpPr>
          <p:spPr>
            <a:xfrm>
              <a:off x="1869419" y="4236720"/>
              <a:ext cx="847041" cy="1056819"/>
            </a:xfrm>
            <a:custGeom>
              <a:avLst/>
              <a:gdLst>
                <a:gd name="connsiteX0" fmla="*/ 0 w 4282640"/>
                <a:gd name="connsiteY0" fmla="*/ 1433456 h 1433456"/>
                <a:gd name="connsiteX1" fmla="*/ 2141320 w 4282640"/>
                <a:gd name="connsiteY1" fmla="*/ 0 h 1433456"/>
                <a:gd name="connsiteX2" fmla="*/ 4282640 w 4282640"/>
                <a:gd name="connsiteY2" fmla="*/ 1433456 h 1433456"/>
                <a:gd name="connsiteX3" fmla="*/ 0 w 4282640"/>
                <a:gd name="connsiteY3" fmla="*/ 1433456 h 1433456"/>
                <a:gd name="connsiteX0" fmla="*/ 46669 w 4375978"/>
                <a:gd name="connsiteY0" fmla="*/ 1433456 h 1433456"/>
                <a:gd name="connsiteX1" fmla="*/ 2187989 w 4375978"/>
                <a:gd name="connsiteY1" fmla="*/ 0 h 1433456"/>
                <a:gd name="connsiteX2" fmla="*/ 4329309 w 4375978"/>
                <a:gd name="connsiteY2" fmla="*/ 1433456 h 1433456"/>
                <a:gd name="connsiteX3" fmla="*/ 46669 w 4375978"/>
                <a:gd name="connsiteY3" fmla="*/ 1433456 h 1433456"/>
                <a:gd name="connsiteX0" fmla="*/ 0 w 4329309"/>
                <a:gd name="connsiteY0" fmla="*/ 1433456 h 1433456"/>
                <a:gd name="connsiteX1" fmla="*/ 2141320 w 4329309"/>
                <a:gd name="connsiteY1" fmla="*/ 0 h 1433456"/>
                <a:gd name="connsiteX2" fmla="*/ 4282640 w 4329309"/>
                <a:gd name="connsiteY2" fmla="*/ 1433456 h 1433456"/>
                <a:gd name="connsiteX3" fmla="*/ 0 w 4329309"/>
                <a:gd name="connsiteY3" fmla="*/ 1433456 h 1433456"/>
                <a:gd name="connsiteX0" fmla="*/ 0 w 4329309"/>
                <a:gd name="connsiteY0" fmla="*/ 1433456 h 1433456"/>
                <a:gd name="connsiteX1" fmla="*/ 2141320 w 4329309"/>
                <a:gd name="connsiteY1" fmla="*/ 0 h 1433456"/>
                <a:gd name="connsiteX2" fmla="*/ 4282640 w 4329309"/>
                <a:gd name="connsiteY2" fmla="*/ 1433456 h 1433456"/>
                <a:gd name="connsiteX3" fmla="*/ 0 w 4329309"/>
                <a:gd name="connsiteY3" fmla="*/ 1433456 h 1433456"/>
                <a:gd name="connsiteX0" fmla="*/ 0 w 4329309"/>
                <a:gd name="connsiteY0" fmla="*/ 1433456 h 1433456"/>
                <a:gd name="connsiteX1" fmla="*/ 2141320 w 4329309"/>
                <a:gd name="connsiteY1" fmla="*/ 0 h 1433456"/>
                <a:gd name="connsiteX2" fmla="*/ 4282640 w 4329309"/>
                <a:gd name="connsiteY2" fmla="*/ 1433456 h 1433456"/>
                <a:gd name="connsiteX3" fmla="*/ 0 w 4329309"/>
                <a:gd name="connsiteY3" fmla="*/ 1433456 h 1433456"/>
                <a:gd name="connsiteX0" fmla="*/ 0 w 4282640"/>
                <a:gd name="connsiteY0" fmla="*/ 1433456 h 1433456"/>
                <a:gd name="connsiteX1" fmla="*/ 2141320 w 4282640"/>
                <a:gd name="connsiteY1" fmla="*/ 0 h 1433456"/>
                <a:gd name="connsiteX2" fmla="*/ 4282640 w 4282640"/>
                <a:gd name="connsiteY2" fmla="*/ 1433456 h 1433456"/>
                <a:gd name="connsiteX3" fmla="*/ 0 w 4282640"/>
                <a:gd name="connsiteY3" fmla="*/ 1433456 h 1433456"/>
                <a:gd name="connsiteX0" fmla="*/ 0 w 4282640"/>
                <a:gd name="connsiteY0" fmla="*/ 1433456 h 1433456"/>
                <a:gd name="connsiteX1" fmla="*/ 2141320 w 4282640"/>
                <a:gd name="connsiteY1" fmla="*/ 0 h 1433456"/>
                <a:gd name="connsiteX2" fmla="*/ 4282640 w 4282640"/>
                <a:gd name="connsiteY2" fmla="*/ 1433456 h 1433456"/>
                <a:gd name="connsiteX3" fmla="*/ 0 w 4282640"/>
                <a:gd name="connsiteY3" fmla="*/ 1433456 h 1433456"/>
                <a:gd name="connsiteX0" fmla="*/ 0 w 4282640"/>
                <a:gd name="connsiteY0" fmla="*/ 1433456 h 1433456"/>
                <a:gd name="connsiteX1" fmla="*/ 2141320 w 4282640"/>
                <a:gd name="connsiteY1" fmla="*/ 0 h 1433456"/>
                <a:gd name="connsiteX2" fmla="*/ 4282640 w 4282640"/>
                <a:gd name="connsiteY2" fmla="*/ 1433456 h 1433456"/>
                <a:gd name="connsiteX3" fmla="*/ 0 w 4282640"/>
                <a:gd name="connsiteY3" fmla="*/ 1433456 h 1433456"/>
                <a:gd name="connsiteX0" fmla="*/ 0 w 4282640"/>
                <a:gd name="connsiteY0" fmla="*/ 1433456 h 1433456"/>
                <a:gd name="connsiteX1" fmla="*/ 2141320 w 4282640"/>
                <a:gd name="connsiteY1" fmla="*/ 0 h 1433456"/>
                <a:gd name="connsiteX2" fmla="*/ 4282640 w 4282640"/>
                <a:gd name="connsiteY2" fmla="*/ 1433456 h 1433456"/>
                <a:gd name="connsiteX3" fmla="*/ 0 w 4282640"/>
                <a:gd name="connsiteY3" fmla="*/ 1433456 h 1433456"/>
                <a:gd name="connsiteX0" fmla="*/ 0 w 4282640"/>
                <a:gd name="connsiteY0" fmla="*/ 1433456 h 1433456"/>
                <a:gd name="connsiteX1" fmla="*/ 2141320 w 4282640"/>
                <a:gd name="connsiteY1" fmla="*/ 0 h 1433456"/>
                <a:gd name="connsiteX2" fmla="*/ 4282640 w 4282640"/>
                <a:gd name="connsiteY2" fmla="*/ 1433456 h 1433456"/>
                <a:gd name="connsiteX3" fmla="*/ 0 w 4282640"/>
                <a:gd name="connsiteY3" fmla="*/ 1433456 h 1433456"/>
                <a:gd name="connsiteX0" fmla="*/ 0 w 4282640"/>
                <a:gd name="connsiteY0" fmla="*/ 1433456 h 1433456"/>
                <a:gd name="connsiteX1" fmla="*/ 2141320 w 4282640"/>
                <a:gd name="connsiteY1" fmla="*/ 0 h 1433456"/>
                <a:gd name="connsiteX2" fmla="*/ 4282640 w 4282640"/>
                <a:gd name="connsiteY2" fmla="*/ 1433456 h 1433456"/>
                <a:gd name="connsiteX3" fmla="*/ 0 w 4282640"/>
                <a:gd name="connsiteY3" fmla="*/ 1433456 h 1433456"/>
                <a:gd name="connsiteX0" fmla="*/ 0 w 4282640"/>
                <a:gd name="connsiteY0" fmla="*/ 1433456 h 1433456"/>
                <a:gd name="connsiteX1" fmla="*/ 2141320 w 4282640"/>
                <a:gd name="connsiteY1" fmla="*/ 0 h 1433456"/>
                <a:gd name="connsiteX2" fmla="*/ 4282640 w 4282640"/>
                <a:gd name="connsiteY2" fmla="*/ 1433456 h 1433456"/>
                <a:gd name="connsiteX3" fmla="*/ 0 w 4282640"/>
                <a:gd name="connsiteY3" fmla="*/ 1433456 h 1433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2640" h="1433456">
                  <a:moveTo>
                    <a:pt x="0" y="1433456"/>
                  </a:moveTo>
                  <a:cubicBezTo>
                    <a:pt x="1706515" y="1145212"/>
                    <a:pt x="1427547" y="0"/>
                    <a:pt x="2141320" y="0"/>
                  </a:cubicBezTo>
                  <a:cubicBezTo>
                    <a:pt x="2855093" y="0"/>
                    <a:pt x="2570416" y="1143544"/>
                    <a:pt x="4282640" y="1433456"/>
                  </a:cubicBezTo>
                  <a:lnTo>
                    <a:pt x="0" y="1433456"/>
                  </a:lnTo>
                  <a:close/>
                </a:path>
              </a:pathLst>
            </a:custGeom>
            <a:noFill/>
            <a:ln w="1905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800"/>
            </a:p>
          </p:txBody>
        </p: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0960ACFC-F730-492E-BA27-72D7ED8A02F3}"/>
                </a:ext>
              </a:extLst>
            </p:cNvPr>
            <p:cNvCxnSpPr>
              <a:cxnSpLocks/>
            </p:cNvCxnSpPr>
            <p:nvPr/>
          </p:nvCxnSpPr>
          <p:spPr>
            <a:xfrm>
              <a:off x="1481559" y="3429000"/>
              <a:ext cx="621561" cy="6215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34330A5E-D3F8-4A94-915F-1243FCE66B77}"/>
                </a:ext>
              </a:extLst>
            </p:cNvPr>
            <p:cNvCxnSpPr/>
            <p:nvPr/>
          </p:nvCxnSpPr>
          <p:spPr>
            <a:xfrm>
              <a:off x="2716461" y="3429000"/>
              <a:ext cx="509287" cy="5092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C2B0947-BF18-493C-A2D7-9CA065134E07}"/>
                </a:ext>
              </a:extLst>
            </p:cNvPr>
            <p:cNvSpPr txBox="1"/>
            <p:nvPr/>
          </p:nvSpPr>
          <p:spPr>
            <a:xfrm>
              <a:off x="840620" y="2997843"/>
              <a:ext cx="1794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True distribution</a:t>
              </a:r>
              <a:endParaRPr lang="ru-RU" dirty="0"/>
            </a:p>
          </p:txBody>
        </p:sp>
        <p:sp>
          <p:nvSpPr>
            <p:cNvPr id="30" name="Равнобедренный треугольник 1">
              <a:extLst>
                <a:ext uri="{FF2B5EF4-FFF2-40B4-BE49-F238E27FC236}">
                  <a16:creationId xmlns:a16="http://schemas.microsoft.com/office/drawing/2014/main" id="{7C9FF9C2-5148-44DD-9BA9-B02A43595F1D}"/>
                </a:ext>
              </a:extLst>
            </p:cNvPr>
            <p:cNvSpPr/>
            <p:nvPr/>
          </p:nvSpPr>
          <p:spPr>
            <a:xfrm>
              <a:off x="2944110" y="3797010"/>
              <a:ext cx="847041" cy="1496529"/>
            </a:xfrm>
            <a:custGeom>
              <a:avLst/>
              <a:gdLst>
                <a:gd name="connsiteX0" fmla="*/ 0 w 4282640"/>
                <a:gd name="connsiteY0" fmla="*/ 1433456 h 1433456"/>
                <a:gd name="connsiteX1" fmla="*/ 2141320 w 4282640"/>
                <a:gd name="connsiteY1" fmla="*/ 0 h 1433456"/>
                <a:gd name="connsiteX2" fmla="*/ 4282640 w 4282640"/>
                <a:gd name="connsiteY2" fmla="*/ 1433456 h 1433456"/>
                <a:gd name="connsiteX3" fmla="*/ 0 w 4282640"/>
                <a:gd name="connsiteY3" fmla="*/ 1433456 h 1433456"/>
                <a:gd name="connsiteX0" fmla="*/ 46669 w 4375978"/>
                <a:gd name="connsiteY0" fmla="*/ 1433456 h 1433456"/>
                <a:gd name="connsiteX1" fmla="*/ 2187989 w 4375978"/>
                <a:gd name="connsiteY1" fmla="*/ 0 h 1433456"/>
                <a:gd name="connsiteX2" fmla="*/ 4329309 w 4375978"/>
                <a:gd name="connsiteY2" fmla="*/ 1433456 h 1433456"/>
                <a:gd name="connsiteX3" fmla="*/ 46669 w 4375978"/>
                <a:gd name="connsiteY3" fmla="*/ 1433456 h 1433456"/>
                <a:gd name="connsiteX0" fmla="*/ 0 w 4329309"/>
                <a:gd name="connsiteY0" fmla="*/ 1433456 h 1433456"/>
                <a:gd name="connsiteX1" fmla="*/ 2141320 w 4329309"/>
                <a:gd name="connsiteY1" fmla="*/ 0 h 1433456"/>
                <a:gd name="connsiteX2" fmla="*/ 4282640 w 4329309"/>
                <a:gd name="connsiteY2" fmla="*/ 1433456 h 1433456"/>
                <a:gd name="connsiteX3" fmla="*/ 0 w 4329309"/>
                <a:gd name="connsiteY3" fmla="*/ 1433456 h 1433456"/>
                <a:gd name="connsiteX0" fmla="*/ 0 w 4329309"/>
                <a:gd name="connsiteY0" fmla="*/ 1433456 h 1433456"/>
                <a:gd name="connsiteX1" fmla="*/ 2141320 w 4329309"/>
                <a:gd name="connsiteY1" fmla="*/ 0 h 1433456"/>
                <a:gd name="connsiteX2" fmla="*/ 4282640 w 4329309"/>
                <a:gd name="connsiteY2" fmla="*/ 1433456 h 1433456"/>
                <a:gd name="connsiteX3" fmla="*/ 0 w 4329309"/>
                <a:gd name="connsiteY3" fmla="*/ 1433456 h 1433456"/>
                <a:gd name="connsiteX0" fmla="*/ 0 w 4329309"/>
                <a:gd name="connsiteY0" fmla="*/ 1433456 h 1433456"/>
                <a:gd name="connsiteX1" fmla="*/ 2141320 w 4329309"/>
                <a:gd name="connsiteY1" fmla="*/ 0 h 1433456"/>
                <a:gd name="connsiteX2" fmla="*/ 4282640 w 4329309"/>
                <a:gd name="connsiteY2" fmla="*/ 1433456 h 1433456"/>
                <a:gd name="connsiteX3" fmla="*/ 0 w 4329309"/>
                <a:gd name="connsiteY3" fmla="*/ 1433456 h 1433456"/>
                <a:gd name="connsiteX0" fmla="*/ 0 w 4282640"/>
                <a:gd name="connsiteY0" fmla="*/ 1433456 h 1433456"/>
                <a:gd name="connsiteX1" fmla="*/ 2141320 w 4282640"/>
                <a:gd name="connsiteY1" fmla="*/ 0 h 1433456"/>
                <a:gd name="connsiteX2" fmla="*/ 4282640 w 4282640"/>
                <a:gd name="connsiteY2" fmla="*/ 1433456 h 1433456"/>
                <a:gd name="connsiteX3" fmla="*/ 0 w 4282640"/>
                <a:gd name="connsiteY3" fmla="*/ 1433456 h 1433456"/>
                <a:gd name="connsiteX0" fmla="*/ 0 w 4282640"/>
                <a:gd name="connsiteY0" fmla="*/ 1433456 h 1433456"/>
                <a:gd name="connsiteX1" fmla="*/ 2141320 w 4282640"/>
                <a:gd name="connsiteY1" fmla="*/ 0 h 1433456"/>
                <a:gd name="connsiteX2" fmla="*/ 4282640 w 4282640"/>
                <a:gd name="connsiteY2" fmla="*/ 1433456 h 1433456"/>
                <a:gd name="connsiteX3" fmla="*/ 0 w 4282640"/>
                <a:gd name="connsiteY3" fmla="*/ 1433456 h 1433456"/>
                <a:gd name="connsiteX0" fmla="*/ 0 w 4282640"/>
                <a:gd name="connsiteY0" fmla="*/ 1433456 h 1433456"/>
                <a:gd name="connsiteX1" fmla="*/ 2141320 w 4282640"/>
                <a:gd name="connsiteY1" fmla="*/ 0 h 1433456"/>
                <a:gd name="connsiteX2" fmla="*/ 4282640 w 4282640"/>
                <a:gd name="connsiteY2" fmla="*/ 1433456 h 1433456"/>
                <a:gd name="connsiteX3" fmla="*/ 0 w 4282640"/>
                <a:gd name="connsiteY3" fmla="*/ 1433456 h 1433456"/>
                <a:gd name="connsiteX0" fmla="*/ 0 w 4282640"/>
                <a:gd name="connsiteY0" fmla="*/ 1433456 h 1433456"/>
                <a:gd name="connsiteX1" fmla="*/ 2141320 w 4282640"/>
                <a:gd name="connsiteY1" fmla="*/ 0 h 1433456"/>
                <a:gd name="connsiteX2" fmla="*/ 4282640 w 4282640"/>
                <a:gd name="connsiteY2" fmla="*/ 1433456 h 1433456"/>
                <a:gd name="connsiteX3" fmla="*/ 0 w 4282640"/>
                <a:gd name="connsiteY3" fmla="*/ 1433456 h 1433456"/>
                <a:gd name="connsiteX0" fmla="*/ 0 w 4282640"/>
                <a:gd name="connsiteY0" fmla="*/ 1433456 h 1433456"/>
                <a:gd name="connsiteX1" fmla="*/ 2141320 w 4282640"/>
                <a:gd name="connsiteY1" fmla="*/ 0 h 1433456"/>
                <a:gd name="connsiteX2" fmla="*/ 4282640 w 4282640"/>
                <a:gd name="connsiteY2" fmla="*/ 1433456 h 1433456"/>
                <a:gd name="connsiteX3" fmla="*/ 0 w 4282640"/>
                <a:gd name="connsiteY3" fmla="*/ 1433456 h 1433456"/>
                <a:gd name="connsiteX0" fmla="*/ 0 w 4282640"/>
                <a:gd name="connsiteY0" fmla="*/ 1433456 h 1433456"/>
                <a:gd name="connsiteX1" fmla="*/ 2141320 w 4282640"/>
                <a:gd name="connsiteY1" fmla="*/ 0 h 1433456"/>
                <a:gd name="connsiteX2" fmla="*/ 4282640 w 4282640"/>
                <a:gd name="connsiteY2" fmla="*/ 1433456 h 1433456"/>
                <a:gd name="connsiteX3" fmla="*/ 0 w 4282640"/>
                <a:gd name="connsiteY3" fmla="*/ 1433456 h 1433456"/>
                <a:gd name="connsiteX0" fmla="*/ 0 w 4282640"/>
                <a:gd name="connsiteY0" fmla="*/ 1433456 h 1433456"/>
                <a:gd name="connsiteX1" fmla="*/ 2141320 w 4282640"/>
                <a:gd name="connsiteY1" fmla="*/ 0 h 1433456"/>
                <a:gd name="connsiteX2" fmla="*/ 4282640 w 4282640"/>
                <a:gd name="connsiteY2" fmla="*/ 1433456 h 1433456"/>
                <a:gd name="connsiteX3" fmla="*/ 0 w 4282640"/>
                <a:gd name="connsiteY3" fmla="*/ 1433456 h 1433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2640" h="1433456">
                  <a:moveTo>
                    <a:pt x="0" y="1433456"/>
                  </a:moveTo>
                  <a:cubicBezTo>
                    <a:pt x="1706515" y="1145212"/>
                    <a:pt x="1427547" y="0"/>
                    <a:pt x="2141320" y="0"/>
                  </a:cubicBezTo>
                  <a:cubicBezTo>
                    <a:pt x="2855093" y="0"/>
                    <a:pt x="2570416" y="1143544"/>
                    <a:pt x="4282640" y="1433456"/>
                  </a:cubicBezTo>
                  <a:lnTo>
                    <a:pt x="0" y="1433456"/>
                  </a:lnTo>
                  <a:close/>
                </a:path>
              </a:pathLst>
            </a:custGeom>
            <a:noFill/>
            <a:ln w="1905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800"/>
            </a:p>
          </p:txBody>
        </p:sp>
      </p:grp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BFD887E7-B9B1-4650-91C0-928527F0D881}"/>
              </a:ext>
            </a:extLst>
          </p:cNvPr>
          <p:cNvCxnSpPr>
            <a:cxnSpLocks/>
          </p:cNvCxnSpPr>
          <p:nvPr/>
        </p:nvCxnSpPr>
        <p:spPr>
          <a:xfrm flipH="1" flipV="1">
            <a:off x="2892052" y="5410488"/>
            <a:ext cx="709976" cy="5021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Равнобедренный треугольник 1">
            <a:extLst>
              <a:ext uri="{FF2B5EF4-FFF2-40B4-BE49-F238E27FC236}">
                <a16:creationId xmlns:a16="http://schemas.microsoft.com/office/drawing/2014/main" id="{8E8D8EFF-D322-453B-8B61-D027D01C6AC7}"/>
              </a:ext>
            </a:extLst>
          </p:cNvPr>
          <p:cNvSpPr/>
          <p:nvPr/>
        </p:nvSpPr>
        <p:spPr>
          <a:xfrm>
            <a:off x="7544898" y="4951359"/>
            <a:ext cx="3684939" cy="342180"/>
          </a:xfrm>
          <a:custGeom>
            <a:avLst/>
            <a:gdLst>
              <a:gd name="connsiteX0" fmla="*/ 0 w 4282640"/>
              <a:gd name="connsiteY0" fmla="*/ 1433456 h 1433456"/>
              <a:gd name="connsiteX1" fmla="*/ 2141320 w 4282640"/>
              <a:gd name="connsiteY1" fmla="*/ 0 h 1433456"/>
              <a:gd name="connsiteX2" fmla="*/ 4282640 w 4282640"/>
              <a:gd name="connsiteY2" fmla="*/ 1433456 h 1433456"/>
              <a:gd name="connsiteX3" fmla="*/ 0 w 4282640"/>
              <a:gd name="connsiteY3" fmla="*/ 1433456 h 1433456"/>
              <a:gd name="connsiteX0" fmla="*/ 46669 w 4375978"/>
              <a:gd name="connsiteY0" fmla="*/ 1433456 h 1433456"/>
              <a:gd name="connsiteX1" fmla="*/ 2187989 w 4375978"/>
              <a:gd name="connsiteY1" fmla="*/ 0 h 1433456"/>
              <a:gd name="connsiteX2" fmla="*/ 4329309 w 4375978"/>
              <a:gd name="connsiteY2" fmla="*/ 1433456 h 1433456"/>
              <a:gd name="connsiteX3" fmla="*/ 46669 w 4375978"/>
              <a:gd name="connsiteY3" fmla="*/ 1433456 h 1433456"/>
              <a:gd name="connsiteX0" fmla="*/ 0 w 4329309"/>
              <a:gd name="connsiteY0" fmla="*/ 1433456 h 1433456"/>
              <a:gd name="connsiteX1" fmla="*/ 2141320 w 4329309"/>
              <a:gd name="connsiteY1" fmla="*/ 0 h 1433456"/>
              <a:gd name="connsiteX2" fmla="*/ 4282640 w 4329309"/>
              <a:gd name="connsiteY2" fmla="*/ 1433456 h 1433456"/>
              <a:gd name="connsiteX3" fmla="*/ 0 w 4329309"/>
              <a:gd name="connsiteY3" fmla="*/ 1433456 h 1433456"/>
              <a:gd name="connsiteX0" fmla="*/ 0 w 4329309"/>
              <a:gd name="connsiteY0" fmla="*/ 1433456 h 1433456"/>
              <a:gd name="connsiteX1" fmla="*/ 2141320 w 4329309"/>
              <a:gd name="connsiteY1" fmla="*/ 0 h 1433456"/>
              <a:gd name="connsiteX2" fmla="*/ 4282640 w 4329309"/>
              <a:gd name="connsiteY2" fmla="*/ 1433456 h 1433456"/>
              <a:gd name="connsiteX3" fmla="*/ 0 w 4329309"/>
              <a:gd name="connsiteY3" fmla="*/ 1433456 h 1433456"/>
              <a:gd name="connsiteX0" fmla="*/ 0 w 4329309"/>
              <a:gd name="connsiteY0" fmla="*/ 1433456 h 1433456"/>
              <a:gd name="connsiteX1" fmla="*/ 2141320 w 4329309"/>
              <a:gd name="connsiteY1" fmla="*/ 0 h 1433456"/>
              <a:gd name="connsiteX2" fmla="*/ 4282640 w 4329309"/>
              <a:gd name="connsiteY2" fmla="*/ 1433456 h 1433456"/>
              <a:gd name="connsiteX3" fmla="*/ 0 w 4329309"/>
              <a:gd name="connsiteY3" fmla="*/ 1433456 h 1433456"/>
              <a:gd name="connsiteX0" fmla="*/ 0 w 4282640"/>
              <a:gd name="connsiteY0" fmla="*/ 1433456 h 1433456"/>
              <a:gd name="connsiteX1" fmla="*/ 2141320 w 4282640"/>
              <a:gd name="connsiteY1" fmla="*/ 0 h 1433456"/>
              <a:gd name="connsiteX2" fmla="*/ 4282640 w 4282640"/>
              <a:gd name="connsiteY2" fmla="*/ 1433456 h 1433456"/>
              <a:gd name="connsiteX3" fmla="*/ 0 w 4282640"/>
              <a:gd name="connsiteY3" fmla="*/ 1433456 h 1433456"/>
              <a:gd name="connsiteX0" fmla="*/ 0 w 4282640"/>
              <a:gd name="connsiteY0" fmla="*/ 1433456 h 1433456"/>
              <a:gd name="connsiteX1" fmla="*/ 2141320 w 4282640"/>
              <a:gd name="connsiteY1" fmla="*/ 0 h 1433456"/>
              <a:gd name="connsiteX2" fmla="*/ 4282640 w 4282640"/>
              <a:gd name="connsiteY2" fmla="*/ 1433456 h 1433456"/>
              <a:gd name="connsiteX3" fmla="*/ 0 w 4282640"/>
              <a:gd name="connsiteY3" fmla="*/ 1433456 h 1433456"/>
              <a:gd name="connsiteX0" fmla="*/ 0 w 4282640"/>
              <a:gd name="connsiteY0" fmla="*/ 1433456 h 1433456"/>
              <a:gd name="connsiteX1" fmla="*/ 2141320 w 4282640"/>
              <a:gd name="connsiteY1" fmla="*/ 0 h 1433456"/>
              <a:gd name="connsiteX2" fmla="*/ 4282640 w 4282640"/>
              <a:gd name="connsiteY2" fmla="*/ 1433456 h 1433456"/>
              <a:gd name="connsiteX3" fmla="*/ 0 w 4282640"/>
              <a:gd name="connsiteY3" fmla="*/ 1433456 h 1433456"/>
              <a:gd name="connsiteX0" fmla="*/ 0 w 4282640"/>
              <a:gd name="connsiteY0" fmla="*/ 1433456 h 1433456"/>
              <a:gd name="connsiteX1" fmla="*/ 2141320 w 4282640"/>
              <a:gd name="connsiteY1" fmla="*/ 0 h 1433456"/>
              <a:gd name="connsiteX2" fmla="*/ 4282640 w 4282640"/>
              <a:gd name="connsiteY2" fmla="*/ 1433456 h 1433456"/>
              <a:gd name="connsiteX3" fmla="*/ 0 w 4282640"/>
              <a:gd name="connsiteY3" fmla="*/ 1433456 h 1433456"/>
              <a:gd name="connsiteX0" fmla="*/ 0 w 4282640"/>
              <a:gd name="connsiteY0" fmla="*/ 1433456 h 1433456"/>
              <a:gd name="connsiteX1" fmla="*/ 2141320 w 4282640"/>
              <a:gd name="connsiteY1" fmla="*/ 0 h 1433456"/>
              <a:gd name="connsiteX2" fmla="*/ 4282640 w 4282640"/>
              <a:gd name="connsiteY2" fmla="*/ 1433456 h 1433456"/>
              <a:gd name="connsiteX3" fmla="*/ 0 w 4282640"/>
              <a:gd name="connsiteY3" fmla="*/ 1433456 h 1433456"/>
              <a:gd name="connsiteX0" fmla="*/ 0 w 4282640"/>
              <a:gd name="connsiteY0" fmla="*/ 1433456 h 1433456"/>
              <a:gd name="connsiteX1" fmla="*/ 2141320 w 4282640"/>
              <a:gd name="connsiteY1" fmla="*/ 0 h 1433456"/>
              <a:gd name="connsiteX2" fmla="*/ 4282640 w 4282640"/>
              <a:gd name="connsiteY2" fmla="*/ 1433456 h 1433456"/>
              <a:gd name="connsiteX3" fmla="*/ 0 w 4282640"/>
              <a:gd name="connsiteY3" fmla="*/ 1433456 h 1433456"/>
              <a:gd name="connsiteX0" fmla="*/ 0 w 4282640"/>
              <a:gd name="connsiteY0" fmla="*/ 1433456 h 1433456"/>
              <a:gd name="connsiteX1" fmla="*/ 2141320 w 4282640"/>
              <a:gd name="connsiteY1" fmla="*/ 0 h 1433456"/>
              <a:gd name="connsiteX2" fmla="*/ 4282640 w 4282640"/>
              <a:gd name="connsiteY2" fmla="*/ 1433456 h 1433456"/>
              <a:gd name="connsiteX3" fmla="*/ 0 w 4282640"/>
              <a:gd name="connsiteY3" fmla="*/ 1433456 h 1433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2640" h="1433456">
                <a:moveTo>
                  <a:pt x="0" y="1433456"/>
                </a:moveTo>
                <a:cubicBezTo>
                  <a:pt x="1706515" y="1145212"/>
                  <a:pt x="1427547" y="0"/>
                  <a:pt x="2141320" y="0"/>
                </a:cubicBezTo>
                <a:cubicBezTo>
                  <a:pt x="2855093" y="0"/>
                  <a:pt x="2570416" y="1143544"/>
                  <a:pt x="4282640" y="1433456"/>
                </a:cubicBezTo>
                <a:lnTo>
                  <a:pt x="0" y="1433456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/>
          </a:p>
        </p:txBody>
      </p: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19B86686-56F5-4203-A5FB-1A6A95984FF3}"/>
              </a:ext>
            </a:extLst>
          </p:cNvPr>
          <p:cNvCxnSpPr>
            <a:cxnSpLocks/>
          </p:cNvCxnSpPr>
          <p:nvPr/>
        </p:nvCxnSpPr>
        <p:spPr>
          <a:xfrm>
            <a:off x="6863918" y="5289154"/>
            <a:ext cx="4767943" cy="0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Равнобедренный треугольник 1">
            <a:extLst>
              <a:ext uri="{FF2B5EF4-FFF2-40B4-BE49-F238E27FC236}">
                <a16:creationId xmlns:a16="http://schemas.microsoft.com/office/drawing/2014/main" id="{06E1A483-8FF1-4FDA-B3F7-DFF26F1DE6DD}"/>
              </a:ext>
            </a:extLst>
          </p:cNvPr>
          <p:cNvSpPr/>
          <p:nvPr/>
        </p:nvSpPr>
        <p:spPr>
          <a:xfrm>
            <a:off x="7544898" y="5029208"/>
            <a:ext cx="3684939" cy="265722"/>
          </a:xfrm>
          <a:custGeom>
            <a:avLst/>
            <a:gdLst>
              <a:gd name="connsiteX0" fmla="*/ 0 w 4282640"/>
              <a:gd name="connsiteY0" fmla="*/ 1433456 h 1433456"/>
              <a:gd name="connsiteX1" fmla="*/ 2141320 w 4282640"/>
              <a:gd name="connsiteY1" fmla="*/ 0 h 1433456"/>
              <a:gd name="connsiteX2" fmla="*/ 4282640 w 4282640"/>
              <a:gd name="connsiteY2" fmla="*/ 1433456 h 1433456"/>
              <a:gd name="connsiteX3" fmla="*/ 0 w 4282640"/>
              <a:gd name="connsiteY3" fmla="*/ 1433456 h 1433456"/>
              <a:gd name="connsiteX0" fmla="*/ 46669 w 4375978"/>
              <a:gd name="connsiteY0" fmla="*/ 1433456 h 1433456"/>
              <a:gd name="connsiteX1" fmla="*/ 2187989 w 4375978"/>
              <a:gd name="connsiteY1" fmla="*/ 0 h 1433456"/>
              <a:gd name="connsiteX2" fmla="*/ 4329309 w 4375978"/>
              <a:gd name="connsiteY2" fmla="*/ 1433456 h 1433456"/>
              <a:gd name="connsiteX3" fmla="*/ 46669 w 4375978"/>
              <a:gd name="connsiteY3" fmla="*/ 1433456 h 1433456"/>
              <a:gd name="connsiteX0" fmla="*/ 0 w 4329309"/>
              <a:gd name="connsiteY0" fmla="*/ 1433456 h 1433456"/>
              <a:gd name="connsiteX1" fmla="*/ 2141320 w 4329309"/>
              <a:gd name="connsiteY1" fmla="*/ 0 h 1433456"/>
              <a:gd name="connsiteX2" fmla="*/ 4282640 w 4329309"/>
              <a:gd name="connsiteY2" fmla="*/ 1433456 h 1433456"/>
              <a:gd name="connsiteX3" fmla="*/ 0 w 4329309"/>
              <a:gd name="connsiteY3" fmla="*/ 1433456 h 1433456"/>
              <a:gd name="connsiteX0" fmla="*/ 0 w 4329309"/>
              <a:gd name="connsiteY0" fmla="*/ 1433456 h 1433456"/>
              <a:gd name="connsiteX1" fmla="*/ 2141320 w 4329309"/>
              <a:gd name="connsiteY1" fmla="*/ 0 h 1433456"/>
              <a:gd name="connsiteX2" fmla="*/ 4282640 w 4329309"/>
              <a:gd name="connsiteY2" fmla="*/ 1433456 h 1433456"/>
              <a:gd name="connsiteX3" fmla="*/ 0 w 4329309"/>
              <a:gd name="connsiteY3" fmla="*/ 1433456 h 1433456"/>
              <a:gd name="connsiteX0" fmla="*/ 0 w 4329309"/>
              <a:gd name="connsiteY0" fmla="*/ 1433456 h 1433456"/>
              <a:gd name="connsiteX1" fmla="*/ 2141320 w 4329309"/>
              <a:gd name="connsiteY1" fmla="*/ 0 h 1433456"/>
              <a:gd name="connsiteX2" fmla="*/ 4282640 w 4329309"/>
              <a:gd name="connsiteY2" fmla="*/ 1433456 h 1433456"/>
              <a:gd name="connsiteX3" fmla="*/ 0 w 4329309"/>
              <a:gd name="connsiteY3" fmla="*/ 1433456 h 1433456"/>
              <a:gd name="connsiteX0" fmla="*/ 0 w 4282640"/>
              <a:gd name="connsiteY0" fmla="*/ 1433456 h 1433456"/>
              <a:gd name="connsiteX1" fmla="*/ 2141320 w 4282640"/>
              <a:gd name="connsiteY1" fmla="*/ 0 h 1433456"/>
              <a:gd name="connsiteX2" fmla="*/ 4282640 w 4282640"/>
              <a:gd name="connsiteY2" fmla="*/ 1433456 h 1433456"/>
              <a:gd name="connsiteX3" fmla="*/ 0 w 4282640"/>
              <a:gd name="connsiteY3" fmla="*/ 1433456 h 1433456"/>
              <a:gd name="connsiteX0" fmla="*/ 0 w 4282640"/>
              <a:gd name="connsiteY0" fmla="*/ 1433456 h 1433456"/>
              <a:gd name="connsiteX1" fmla="*/ 2141320 w 4282640"/>
              <a:gd name="connsiteY1" fmla="*/ 0 h 1433456"/>
              <a:gd name="connsiteX2" fmla="*/ 4282640 w 4282640"/>
              <a:gd name="connsiteY2" fmla="*/ 1433456 h 1433456"/>
              <a:gd name="connsiteX3" fmla="*/ 0 w 4282640"/>
              <a:gd name="connsiteY3" fmla="*/ 1433456 h 1433456"/>
              <a:gd name="connsiteX0" fmla="*/ 0 w 4282640"/>
              <a:gd name="connsiteY0" fmla="*/ 1433456 h 1433456"/>
              <a:gd name="connsiteX1" fmla="*/ 2141320 w 4282640"/>
              <a:gd name="connsiteY1" fmla="*/ 0 h 1433456"/>
              <a:gd name="connsiteX2" fmla="*/ 4282640 w 4282640"/>
              <a:gd name="connsiteY2" fmla="*/ 1433456 h 1433456"/>
              <a:gd name="connsiteX3" fmla="*/ 0 w 4282640"/>
              <a:gd name="connsiteY3" fmla="*/ 1433456 h 1433456"/>
              <a:gd name="connsiteX0" fmla="*/ 0 w 4282640"/>
              <a:gd name="connsiteY0" fmla="*/ 1433456 h 1433456"/>
              <a:gd name="connsiteX1" fmla="*/ 2141320 w 4282640"/>
              <a:gd name="connsiteY1" fmla="*/ 0 h 1433456"/>
              <a:gd name="connsiteX2" fmla="*/ 4282640 w 4282640"/>
              <a:gd name="connsiteY2" fmla="*/ 1433456 h 1433456"/>
              <a:gd name="connsiteX3" fmla="*/ 0 w 4282640"/>
              <a:gd name="connsiteY3" fmla="*/ 1433456 h 1433456"/>
              <a:gd name="connsiteX0" fmla="*/ 0 w 4282640"/>
              <a:gd name="connsiteY0" fmla="*/ 1433456 h 1433456"/>
              <a:gd name="connsiteX1" fmla="*/ 2141320 w 4282640"/>
              <a:gd name="connsiteY1" fmla="*/ 0 h 1433456"/>
              <a:gd name="connsiteX2" fmla="*/ 4282640 w 4282640"/>
              <a:gd name="connsiteY2" fmla="*/ 1433456 h 1433456"/>
              <a:gd name="connsiteX3" fmla="*/ 0 w 4282640"/>
              <a:gd name="connsiteY3" fmla="*/ 1433456 h 1433456"/>
              <a:gd name="connsiteX0" fmla="*/ 0 w 4282640"/>
              <a:gd name="connsiteY0" fmla="*/ 1433456 h 1433456"/>
              <a:gd name="connsiteX1" fmla="*/ 2141320 w 4282640"/>
              <a:gd name="connsiteY1" fmla="*/ 0 h 1433456"/>
              <a:gd name="connsiteX2" fmla="*/ 4282640 w 4282640"/>
              <a:gd name="connsiteY2" fmla="*/ 1433456 h 1433456"/>
              <a:gd name="connsiteX3" fmla="*/ 0 w 4282640"/>
              <a:gd name="connsiteY3" fmla="*/ 1433456 h 1433456"/>
              <a:gd name="connsiteX0" fmla="*/ 0 w 4282640"/>
              <a:gd name="connsiteY0" fmla="*/ 1433456 h 1433456"/>
              <a:gd name="connsiteX1" fmla="*/ 2141320 w 4282640"/>
              <a:gd name="connsiteY1" fmla="*/ 0 h 1433456"/>
              <a:gd name="connsiteX2" fmla="*/ 4282640 w 4282640"/>
              <a:gd name="connsiteY2" fmla="*/ 1433456 h 1433456"/>
              <a:gd name="connsiteX3" fmla="*/ 0 w 4282640"/>
              <a:gd name="connsiteY3" fmla="*/ 1433456 h 1433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2640" h="1433456">
                <a:moveTo>
                  <a:pt x="0" y="1433456"/>
                </a:moveTo>
                <a:cubicBezTo>
                  <a:pt x="1706515" y="1145212"/>
                  <a:pt x="1427547" y="0"/>
                  <a:pt x="2141320" y="0"/>
                </a:cubicBezTo>
                <a:cubicBezTo>
                  <a:pt x="2855093" y="0"/>
                  <a:pt x="2570416" y="1143544"/>
                  <a:pt x="4282640" y="1433456"/>
                </a:cubicBezTo>
                <a:lnTo>
                  <a:pt x="0" y="1433456"/>
                </a:lnTo>
                <a:close/>
              </a:path>
            </a:pathLst>
          </a:custGeom>
          <a:noFill/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/>
          </a:p>
        </p:txBody>
      </p: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F974D99F-BF52-4BD1-850E-82958E1837E6}"/>
              </a:ext>
            </a:extLst>
          </p:cNvPr>
          <p:cNvCxnSpPr>
            <a:cxnSpLocks/>
          </p:cNvCxnSpPr>
          <p:nvPr/>
        </p:nvCxnSpPr>
        <p:spPr>
          <a:xfrm>
            <a:off x="8146155" y="4208947"/>
            <a:ext cx="621561" cy="621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EEE3739-15BB-4820-B3D1-8BECDAAA951B}"/>
              </a:ext>
            </a:extLst>
          </p:cNvPr>
          <p:cNvSpPr txBox="1"/>
          <p:nvPr/>
        </p:nvSpPr>
        <p:spPr>
          <a:xfrm>
            <a:off x="7505216" y="3777790"/>
            <a:ext cx="1794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 distribution</a:t>
            </a:r>
            <a:endParaRPr lang="ru-RU" dirty="0"/>
          </a:p>
        </p:txBody>
      </p: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87AC54C0-762E-42A0-BFFA-2D1C4DCBA33D}"/>
              </a:ext>
            </a:extLst>
          </p:cNvPr>
          <p:cNvCxnSpPr>
            <a:cxnSpLocks/>
          </p:cNvCxnSpPr>
          <p:nvPr/>
        </p:nvCxnSpPr>
        <p:spPr>
          <a:xfrm flipV="1">
            <a:off x="9055581" y="5172093"/>
            <a:ext cx="375552" cy="6089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34CD3A0-70A0-4EFB-8EC6-3D4DC7625E7A}"/>
              </a:ext>
            </a:extLst>
          </p:cNvPr>
          <p:cNvSpPr txBox="1"/>
          <p:nvPr/>
        </p:nvSpPr>
        <p:spPr>
          <a:xfrm>
            <a:off x="7674788" y="5856320"/>
            <a:ext cx="2185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 distribution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13961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98338A-3C0C-4151-9DE9-6732029AFEC8}"/>
              </a:ext>
            </a:extLst>
          </p:cNvPr>
          <p:cNvSpPr txBox="1"/>
          <p:nvPr/>
        </p:nvSpPr>
        <p:spPr>
          <a:xfrm>
            <a:off x="4974635" y="101600"/>
            <a:ext cx="2242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Bootstrapping</a:t>
            </a:r>
            <a:endParaRPr lang="ru-RU" sz="2800" dirty="0"/>
          </a:p>
        </p:txBody>
      </p:sp>
      <p:pic>
        <p:nvPicPr>
          <p:cNvPr id="3074" name="Picture 2" descr="an overview of bootstrapping">
            <a:extLst>
              <a:ext uri="{FF2B5EF4-FFF2-40B4-BE49-F238E27FC236}">
                <a16:creationId xmlns:a16="http://schemas.microsoft.com/office/drawing/2014/main" id="{08C14FD9-7E77-4E5E-B6EB-5F49DA3AC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660" y="963930"/>
            <a:ext cx="7764780" cy="553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0973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6E7E1AA-6583-4B4E-92AE-E29AB620135E}"/>
              </a:ext>
            </a:extLst>
          </p:cNvPr>
          <p:cNvSpPr/>
          <p:nvPr/>
        </p:nvSpPr>
        <p:spPr>
          <a:xfrm>
            <a:off x="1635760" y="1934756"/>
            <a:ext cx="85445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common combination of nonparametric bootstrapping </a:t>
            </a:r>
            <a:r>
              <a:rPr lang="en-US" dirty="0"/>
              <a:t>and </a:t>
            </a:r>
            <a:r>
              <a:rPr lang="en-US" b="1" dirty="0"/>
              <a:t>bootstrap percentile confidence intervals</a:t>
            </a:r>
            <a:r>
              <a:rPr lang="en-US" dirty="0"/>
              <a:t> is </a:t>
            </a:r>
            <a:r>
              <a:rPr lang="en-US" b="1" dirty="0"/>
              <a:t>less accurate than using t-intervals </a:t>
            </a:r>
            <a:r>
              <a:rPr lang="en-US" dirty="0"/>
              <a:t>for </a:t>
            </a:r>
            <a:r>
              <a:rPr lang="en-US" b="1" dirty="0"/>
              <a:t>small</a:t>
            </a:r>
          </a:p>
          <a:p>
            <a:r>
              <a:rPr lang="en-US" b="1" dirty="0"/>
              <a:t>samples</a:t>
            </a:r>
            <a:r>
              <a:rPr lang="en-US" dirty="0"/>
              <a:t>, though </a:t>
            </a:r>
            <a:r>
              <a:rPr lang="en-US" b="1" dirty="0"/>
              <a:t>more accurate for larger samples</a:t>
            </a:r>
            <a:endParaRPr lang="ru-RU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98338A-3C0C-4151-9DE9-6732029AFEC8}"/>
              </a:ext>
            </a:extLst>
          </p:cNvPr>
          <p:cNvSpPr txBox="1"/>
          <p:nvPr/>
        </p:nvSpPr>
        <p:spPr>
          <a:xfrm>
            <a:off x="4974635" y="101600"/>
            <a:ext cx="2242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Bootstrapping</a:t>
            </a:r>
            <a:endParaRPr lang="ru-RU" sz="28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A779DA5-8116-41BD-8A02-18C60879268A}"/>
              </a:ext>
            </a:extLst>
          </p:cNvPr>
          <p:cNvSpPr/>
          <p:nvPr/>
        </p:nvSpPr>
        <p:spPr>
          <a:xfrm>
            <a:off x="1635760" y="1100932"/>
            <a:ext cx="9489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bootstrap is used for estimating standard errors and bias, obtaining confidence intervals,</a:t>
            </a:r>
          </a:p>
          <a:p>
            <a:r>
              <a:rPr lang="en-US" dirty="0"/>
              <a:t>and sometimes for tests.</a:t>
            </a:r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0EF2F03-8443-4564-B47F-0ECFB3E3478C}"/>
              </a:ext>
            </a:extLst>
          </p:cNvPr>
          <p:cNvSpPr/>
          <p:nvPr/>
        </p:nvSpPr>
        <p:spPr>
          <a:xfrm>
            <a:off x="1635760" y="3105835"/>
            <a:ext cx="8402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bootstrap just uses a different approach to estimating the standard error.</a:t>
            </a:r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C7B8A0D-B744-49E1-A6E0-9508826C61BB}"/>
              </a:ext>
            </a:extLst>
          </p:cNvPr>
          <p:cNvSpPr/>
          <p:nvPr/>
        </p:nvSpPr>
        <p:spPr>
          <a:xfrm>
            <a:off x="1635760" y="3722916"/>
            <a:ext cx="90728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bootstrap</a:t>
            </a:r>
            <a:r>
              <a:rPr lang="ru-RU" dirty="0"/>
              <a:t> </a:t>
            </a:r>
            <a:r>
              <a:rPr lang="ru-RU" dirty="0" err="1"/>
              <a:t>distribution</a:t>
            </a:r>
            <a:r>
              <a:rPr lang="ru-RU" dirty="0"/>
              <a:t> </a:t>
            </a:r>
            <a:r>
              <a:rPr lang="ru-RU" dirty="0" err="1"/>
              <a:t>is</a:t>
            </a:r>
            <a:r>
              <a:rPr lang="ru-RU" dirty="0"/>
              <a:t> </a:t>
            </a:r>
            <a:r>
              <a:rPr lang="ru-RU" dirty="0" err="1"/>
              <a:t>centered</a:t>
            </a:r>
            <a:r>
              <a:rPr lang="ru-RU" dirty="0"/>
              <a:t> </a:t>
            </a:r>
            <a:r>
              <a:rPr lang="ru-RU" dirty="0" err="1"/>
              <a:t>at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observed</a:t>
            </a:r>
            <a:r>
              <a:rPr lang="ru-RU" dirty="0"/>
              <a:t> </a:t>
            </a:r>
            <a:r>
              <a:rPr lang="ru-RU" dirty="0" err="1"/>
              <a:t>statistic</a:t>
            </a:r>
            <a:r>
              <a:rPr lang="ru-RU" dirty="0"/>
              <a:t>, </a:t>
            </a:r>
            <a:r>
              <a:rPr lang="ru-RU" dirty="0" err="1"/>
              <a:t>not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population</a:t>
            </a:r>
            <a:r>
              <a:rPr lang="ru-RU" dirty="0"/>
              <a:t> </a:t>
            </a:r>
            <a:r>
              <a:rPr lang="ru-RU" dirty="0" err="1"/>
              <a:t>parameter</a:t>
            </a:r>
            <a:r>
              <a:rPr lang="en-US" dirty="0"/>
              <a:t>. First, it means that we do not use the mean of the bootstrap</a:t>
            </a:r>
          </a:p>
          <a:p>
            <a:r>
              <a:rPr lang="en-US" dirty="0"/>
              <a:t>statistics as a replacement for the original estimate.</a:t>
            </a:r>
          </a:p>
          <a:p>
            <a:endParaRPr lang="en-US" dirty="0"/>
          </a:p>
          <a:p>
            <a:r>
              <a:rPr lang="en-US" dirty="0"/>
              <a:t>Instead we use the bootstrap to tell how accurate the original estimate is.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45966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98338A-3C0C-4151-9DE9-6732029AFEC8}"/>
              </a:ext>
            </a:extLst>
          </p:cNvPr>
          <p:cNvSpPr txBox="1"/>
          <p:nvPr/>
        </p:nvSpPr>
        <p:spPr>
          <a:xfrm>
            <a:off x="3627632" y="101600"/>
            <a:ext cx="4936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Posterior probability distribution</a:t>
            </a:r>
            <a:endParaRPr lang="ru-RU" sz="2800" dirty="0"/>
          </a:p>
        </p:txBody>
      </p:sp>
      <p:pic>
        <p:nvPicPr>
          <p:cNvPr id="4098" name="Picture 2" descr="Highest Density Interval - an overview | ScienceDirect Topics">
            <a:extLst>
              <a:ext uri="{FF2B5EF4-FFF2-40B4-BE49-F238E27FC236}">
                <a16:creationId xmlns:a16="http://schemas.microsoft.com/office/drawing/2014/main" id="{1380B864-E978-4067-AC7F-19FDD3DF8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566" y="1142483"/>
            <a:ext cx="3926867" cy="545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2974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98338A-3C0C-4151-9DE9-6732029AFEC8}"/>
              </a:ext>
            </a:extLst>
          </p:cNvPr>
          <p:cNvSpPr txBox="1"/>
          <p:nvPr/>
        </p:nvSpPr>
        <p:spPr>
          <a:xfrm>
            <a:off x="3627632" y="101600"/>
            <a:ext cx="4936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Posterior probability distribution</a:t>
            </a:r>
            <a:endParaRPr lang="ru-RU" sz="28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5ED90B1-B8D7-41D9-9E80-5FDA1182F4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88" t="184" r="188" b="2203"/>
          <a:stretch/>
        </p:blipFill>
        <p:spPr>
          <a:xfrm>
            <a:off x="383540" y="968377"/>
            <a:ext cx="5410200" cy="540194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0AAC628-3F28-42BF-B4C3-04F5ABDDD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329" y="2132647"/>
            <a:ext cx="6222910" cy="2693353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4C2C71D-CB8B-403B-B88F-6B05EE83E4C3}"/>
              </a:ext>
            </a:extLst>
          </p:cNvPr>
          <p:cNvSpPr/>
          <p:nvPr/>
        </p:nvSpPr>
        <p:spPr>
          <a:xfrm>
            <a:off x="6925470" y="6387068"/>
            <a:ext cx="4904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https://apertureneuropub.cloud68.co/articles/46/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3677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292C27D-FD0D-4576-90F0-989DFC5BC7BA}"/>
              </a:ext>
            </a:extLst>
          </p:cNvPr>
          <p:cNvSpPr/>
          <p:nvPr/>
        </p:nvSpPr>
        <p:spPr>
          <a:xfrm>
            <a:off x="2387600" y="62144"/>
            <a:ext cx="682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Levels of inference</a:t>
            </a:r>
            <a:endParaRPr lang="ru-RU" sz="32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D7B1CA2-EB28-46AB-A954-EC0A396069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148" r="31459"/>
          <a:stretch/>
        </p:blipFill>
        <p:spPr>
          <a:xfrm>
            <a:off x="802006" y="1529080"/>
            <a:ext cx="10260799" cy="4327252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237C1C04-D0BB-42D8-81AD-6DEFBBEDA0B8}"/>
              </a:ext>
            </a:extLst>
          </p:cNvPr>
          <p:cNvSpPr/>
          <p:nvPr/>
        </p:nvSpPr>
        <p:spPr>
          <a:xfrm>
            <a:off x="944880" y="1178560"/>
            <a:ext cx="1005840" cy="731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7083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292C27D-FD0D-4576-90F0-989DFC5BC7BA}"/>
              </a:ext>
            </a:extLst>
          </p:cNvPr>
          <p:cNvSpPr/>
          <p:nvPr/>
        </p:nvSpPr>
        <p:spPr>
          <a:xfrm>
            <a:off x="2387600" y="62144"/>
            <a:ext cx="682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Levels of inference</a:t>
            </a:r>
            <a:endParaRPr lang="ru-RU" sz="3200" dirty="0"/>
          </a:p>
        </p:txBody>
      </p:sp>
      <p:pic>
        <p:nvPicPr>
          <p:cNvPr id="1026" name="Picture 2" descr="https://www.pnas.org/cms/10.1073/pnas.2203020119/asset/c59a4907-b7eb-4f36-bb16-ad35073203f8/assets/images/large/pnas.2203020119fig01.jpg">
            <a:extLst>
              <a:ext uri="{FF2B5EF4-FFF2-40B4-BE49-F238E27FC236}">
                <a16:creationId xmlns:a16="http://schemas.microsoft.com/office/drawing/2014/main" id="{562E99C1-17BB-49E4-9592-FE739A0BCF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37"/>
          <a:stretch/>
        </p:blipFill>
        <p:spPr bwMode="auto">
          <a:xfrm>
            <a:off x="2122170" y="904240"/>
            <a:ext cx="7556500" cy="568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11FFE68-6057-4402-A80D-EE99D2E0473A}"/>
              </a:ext>
            </a:extLst>
          </p:cNvPr>
          <p:cNvSpPr/>
          <p:nvPr/>
        </p:nvSpPr>
        <p:spPr>
          <a:xfrm>
            <a:off x="1432560" y="5343568"/>
            <a:ext cx="5791200" cy="1441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237C1C04-D0BB-42D8-81AD-6DEFBBEDA0B8}"/>
              </a:ext>
            </a:extLst>
          </p:cNvPr>
          <p:cNvSpPr/>
          <p:nvPr/>
        </p:nvSpPr>
        <p:spPr>
          <a:xfrm>
            <a:off x="1507490" y="793664"/>
            <a:ext cx="1005840" cy="731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42C4AEB-0ABE-4701-AA59-B9E93A66F3AC}"/>
              </a:ext>
            </a:extLst>
          </p:cNvPr>
          <p:cNvSpPr/>
          <p:nvPr/>
        </p:nvSpPr>
        <p:spPr>
          <a:xfrm>
            <a:off x="457150" y="6320140"/>
            <a:ext cx="5262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https://www.pnas.org/doi/10.1073/pnas.2203020119</a:t>
            </a:r>
          </a:p>
        </p:txBody>
      </p:sp>
    </p:spTree>
    <p:extLst>
      <p:ext uri="{BB962C8B-B14F-4D97-AF65-F5344CB8AC3E}">
        <p14:creationId xmlns:p14="http://schemas.microsoft.com/office/powerpoint/2010/main" val="1957583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292C27D-FD0D-4576-90F0-989DFC5BC7BA}"/>
              </a:ext>
            </a:extLst>
          </p:cNvPr>
          <p:cNvSpPr/>
          <p:nvPr/>
        </p:nvSpPr>
        <p:spPr>
          <a:xfrm>
            <a:off x="2387600" y="62144"/>
            <a:ext cx="682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Levels of inference</a:t>
            </a:r>
            <a:endParaRPr lang="ru-RU" sz="3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0C9807-A990-4CCE-AD78-1C22F2BF6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920" y="77855"/>
            <a:ext cx="8238110" cy="670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975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292C27D-FD0D-4576-90F0-989DFC5BC7BA}"/>
              </a:ext>
            </a:extLst>
          </p:cNvPr>
          <p:cNvSpPr/>
          <p:nvPr/>
        </p:nvSpPr>
        <p:spPr>
          <a:xfrm>
            <a:off x="5134967" y="62144"/>
            <a:ext cx="1922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Variability</a:t>
            </a:r>
            <a:endParaRPr lang="ru-RU" sz="32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5AB8966-1E77-4D77-B18B-90F157BA1A81}"/>
              </a:ext>
            </a:extLst>
          </p:cNvPr>
          <p:cNvSpPr/>
          <p:nvPr/>
        </p:nvSpPr>
        <p:spPr>
          <a:xfrm>
            <a:off x="1811727" y="918615"/>
            <a:ext cx="25772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Effect size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03E712F-2EEC-4FCB-854F-75D6FED59977}"/>
              </a:ext>
            </a:extLst>
          </p:cNvPr>
          <p:cNvSpPr/>
          <p:nvPr/>
        </p:nvSpPr>
        <p:spPr>
          <a:xfrm>
            <a:off x="6027131" y="904504"/>
            <a:ext cx="63214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Inter-subject Variability</a:t>
            </a:r>
            <a:br>
              <a:rPr lang="en-US" sz="2800" dirty="0"/>
            </a:br>
            <a:r>
              <a:rPr lang="en-US" sz="2800" dirty="0"/>
              <a:t>(Population heterogeneity) </a:t>
            </a:r>
            <a:endParaRPr lang="ru-RU" sz="28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3B2598D-0E32-4BBA-BBBB-CDBCA083DA27}"/>
              </a:ext>
            </a:extLst>
          </p:cNvPr>
          <p:cNvSpPr/>
          <p:nvPr/>
        </p:nvSpPr>
        <p:spPr>
          <a:xfrm>
            <a:off x="4005275" y="918615"/>
            <a:ext cx="280266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Within-subject</a:t>
            </a:r>
          </a:p>
          <a:p>
            <a:pPr algn="ctr"/>
            <a:r>
              <a:rPr lang="en-US" sz="2800" dirty="0"/>
              <a:t>Variability</a:t>
            </a:r>
            <a:endParaRPr lang="ru-RU" sz="2800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B3E07131-3FE8-4A24-BE9C-E7A3127CBB90}"/>
              </a:ext>
            </a:extLst>
          </p:cNvPr>
          <p:cNvCxnSpPr>
            <a:cxnSpLocks/>
          </p:cNvCxnSpPr>
          <p:nvPr/>
        </p:nvCxnSpPr>
        <p:spPr>
          <a:xfrm>
            <a:off x="1486381" y="2071868"/>
            <a:ext cx="986838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9EB335A-7A91-46C6-BDC4-89E19D3866B2}"/>
              </a:ext>
            </a:extLst>
          </p:cNvPr>
          <p:cNvSpPr txBox="1"/>
          <p:nvPr/>
        </p:nvSpPr>
        <p:spPr>
          <a:xfrm>
            <a:off x="1951969" y="2271015"/>
            <a:ext cx="124104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Large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Medium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Small</a:t>
            </a:r>
            <a:endParaRPr lang="ru-RU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4E27AF-C890-44EA-9820-61A12E69D92C}"/>
              </a:ext>
            </a:extLst>
          </p:cNvPr>
          <p:cNvSpPr txBox="1"/>
          <p:nvPr/>
        </p:nvSpPr>
        <p:spPr>
          <a:xfrm>
            <a:off x="4786086" y="2271015"/>
            <a:ext cx="124104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Large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Medium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Small</a:t>
            </a:r>
            <a:endParaRPr lang="ru-RU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BEB6D0-9DDB-4F89-B577-C008C931E017}"/>
              </a:ext>
            </a:extLst>
          </p:cNvPr>
          <p:cNvSpPr txBox="1"/>
          <p:nvPr/>
        </p:nvSpPr>
        <p:spPr>
          <a:xfrm>
            <a:off x="8567313" y="2271015"/>
            <a:ext cx="124104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Large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Medium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Small</a:t>
            </a:r>
            <a:endParaRPr lang="ru-RU" sz="240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9A4DBCD-BDF1-4585-99C6-447A2CB9DD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" r="1" b="68270"/>
          <a:stretch/>
        </p:blipFill>
        <p:spPr>
          <a:xfrm>
            <a:off x="7755038" y="4370155"/>
            <a:ext cx="3599726" cy="24306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4F37162-59D4-4CC5-9A85-2A388EAC0168}"/>
              </a:ext>
            </a:extLst>
          </p:cNvPr>
          <p:cNvSpPr txBox="1"/>
          <p:nvPr/>
        </p:nvSpPr>
        <p:spPr>
          <a:xfrm>
            <a:off x="1040698" y="4414744"/>
            <a:ext cx="632141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</a:t>
            </a:r>
            <a:endParaRPr lang="ru-RU" sz="2400" dirty="0"/>
          </a:p>
          <a:p>
            <a:endParaRPr lang="ru-RU" sz="2400" dirty="0"/>
          </a:p>
          <a:p>
            <a:r>
              <a:rPr lang="en-US" sz="2400" dirty="0"/>
              <a:t>High effect</a:t>
            </a:r>
          </a:p>
          <a:p>
            <a:r>
              <a:rPr lang="en-US" sz="2400" dirty="0"/>
              <a:t>Small variability (if we account for heterogeneity)</a:t>
            </a:r>
          </a:p>
          <a:p>
            <a:r>
              <a:rPr lang="en-US" sz="2400" dirty="0"/>
              <a:t>High heterogeneity</a:t>
            </a:r>
          </a:p>
        </p:txBody>
      </p:sp>
    </p:spTree>
    <p:extLst>
      <p:ext uri="{BB962C8B-B14F-4D97-AF65-F5344CB8AC3E}">
        <p14:creationId xmlns:p14="http://schemas.microsoft.com/office/powerpoint/2010/main" val="214305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292C27D-FD0D-4576-90F0-989DFC5BC7BA}"/>
              </a:ext>
            </a:extLst>
          </p:cNvPr>
          <p:cNvSpPr/>
          <p:nvPr/>
        </p:nvSpPr>
        <p:spPr>
          <a:xfrm>
            <a:off x="5134967" y="62144"/>
            <a:ext cx="1922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Variability</a:t>
            </a:r>
            <a:endParaRPr lang="ru-RU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F37162-59D4-4CC5-9A85-2A388EAC0168}"/>
              </a:ext>
            </a:extLst>
          </p:cNvPr>
          <p:cNvSpPr txBox="1"/>
          <p:nvPr/>
        </p:nvSpPr>
        <p:spPr>
          <a:xfrm>
            <a:off x="1214871" y="1301430"/>
            <a:ext cx="35966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High effect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Small variability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High heterogeneity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22D7DD-9519-431E-A665-C9B4D0E7094D}"/>
              </a:ext>
            </a:extLst>
          </p:cNvPr>
          <p:cNvSpPr txBox="1"/>
          <p:nvPr/>
        </p:nvSpPr>
        <p:spPr>
          <a:xfrm>
            <a:off x="7002064" y="1301429"/>
            <a:ext cx="35966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Low effect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High variability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Low heterogeneity</a:t>
            </a:r>
          </a:p>
        </p:txBody>
      </p:sp>
      <p:sp>
        <p:nvSpPr>
          <p:cNvPr id="18" name="Равнобедренный треугольник 1">
            <a:extLst>
              <a:ext uri="{FF2B5EF4-FFF2-40B4-BE49-F238E27FC236}">
                <a16:creationId xmlns:a16="http://schemas.microsoft.com/office/drawing/2014/main" id="{CA127D57-4AB1-4022-AFC7-6FD8AA7EA22D}"/>
              </a:ext>
            </a:extLst>
          </p:cNvPr>
          <p:cNvSpPr/>
          <p:nvPr/>
        </p:nvSpPr>
        <p:spPr>
          <a:xfrm>
            <a:off x="1214871" y="4951359"/>
            <a:ext cx="3684939" cy="342180"/>
          </a:xfrm>
          <a:custGeom>
            <a:avLst/>
            <a:gdLst>
              <a:gd name="connsiteX0" fmla="*/ 0 w 4282640"/>
              <a:gd name="connsiteY0" fmla="*/ 1433456 h 1433456"/>
              <a:gd name="connsiteX1" fmla="*/ 2141320 w 4282640"/>
              <a:gd name="connsiteY1" fmla="*/ 0 h 1433456"/>
              <a:gd name="connsiteX2" fmla="*/ 4282640 w 4282640"/>
              <a:gd name="connsiteY2" fmla="*/ 1433456 h 1433456"/>
              <a:gd name="connsiteX3" fmla="*/ 0 w 4282640"/>
              <a:gd name="connsiteY3" fmla="*/ 1433456 h 1433456"/>
              <a:gd name="connsiteX0" fmla="*/ 46669 w 4375978"/>
              <a:gd name="connsiteY0" fmla="*/ 1433456 h 1433456"/>
              <a:gd name="connsiteX1" fmla="*/ 2187989 w 4375978"/>
              <a:gd name="connsiteY1" fmla="*/ 0 h 1433456"/>
              <a:gd name="connsiteX2" fmla="*/ 4329309 w 4375978"/>
              <a:gd name="connsiteY2" fmla="*/ 1433456 h 1433456"/>
              <a:gd name="connsiteX3" fmla="*/ 46669 w 4375978"/>
              <a:gd name="connsiteY3" fmla="*/ 1433456 h 1433456"/>
              <a:gd name="connsiteX0" fmla="*/ 0 w 4329309"/>
              <a:gd name="connsiteY0" fmla="*/ 1433456 h 1433456"/>
              <a:gd name="connsiteX1" fmla="*/ 2141320 w 4329309"/>
              <a:gd name="connsiteY1" fmla="*/ 0 h 1433456"/>
              <a:gd name="connsiteX2" fmla="*/ 4282640 w 4329309"/>
              <a:gd name="connsiteY2" fmla="*/ 1433456 h 1433456"/>
              <a:gd name="connsiteX3" fmla="*/ 0 w 4329309"/>
              <a:gd name="connsiteY3" fmla="*/ 1433456 h 1433456"/>
              <a:gd name="connsiteX0" fmla="*/ 0 w 4329309"/>
              <a:gd name="connsiteY0" fmla="*/ 1433456 h 1433456"/>
              <a:gd name="connsiteX1" fmla="*/ 2141320 w 4329309"/>
              <a:gd name="connsiteY1" fmla="*/ 0 h 1433456"/>
              <a:gd name="connsiteX2" fmla="*/ 4282640 w 4329309"/>
              <a:gd name="connsiteY2" fmla="*/ 1433456 h 1433456"/>
              <a:gd name="connsiteX3" fmla="*/ 0 w 4329309"/>
              <a:gd name="connsiteY3" fmla="*/ 1433456 h 1433456"/>
              <a:gd name="connsiteX0" fmla="*/ 0 w 4329309"/>
              <a:gd name="connsiteY0" fmla="*/ 1433456 h 1433456"/>
              <a:gd name="connsiteX1" fmla="*/ 2141320 w 4329309"/>
              <a:gd name="connsiteY1" fmla="*/ 0 h 1433456"/>
              <a:gd name="connsiteX2" fmla="*/ 4282640 w 4329309"/>
              <a:gd name="connsiteY2" fmla="*/ 1433456 h 1433456"/>
              <a:gd name="connsiteX3" fmla="*/ 0 w 4329309"/>
              <a:gd name="connsiteY3" fmla="*/ 1433456 h 1433456"/>
              <a:gd name="connsiteX0" fmla="*/ 0 w 4282640"/>
              <a:gd name="connsiteY0" fmla="*/ 1433456 h 1433456"/>
              <a:gd name="connsiteX1" fmla="*/ 2141320 w 4282640"/>
              <a:gd name="connsiteY1" fmla="*/ 0 h 1433456"/>
              <a:gd name="connsiteX2" fmla="*/ 4282640 w 4282640"/>
              <a:gd name="connsiteY2" fmla="*/ 1433456 h 1433456"/>
              <a:gd name="connsiteX3" fmla="*/ 0 w 4282640"/>
              <a:gd name="connsiteY3" fmla="*/ 1433456 h 1433456"/>
              <a:gd name="connsiteX0" fmla="*/ 0 w 4282640"/>
              <a:gd name="connsiteY0" fmla="*/ 1433456 h 1433456"/>
              <a:gd name="connsiteX1" fmla="*/ 2141320 w 4282640"/>
              <a:gd name="connsiteY1" fmla="*/ 0 h 1433456"/>
              <a:gd name="connsiteX2" fmla="*/ 4282640 w 4282640"/>
              <a:gd name="connsiteY2" fmla="*/ 1433456 h 1433456"/>
              <a:gd name="connsiteX3" fmla="*/ 0 w 4282640"/>
              <a:gd name="connsiteY3" fmla="*/ 1433456 h 1433456"/>
              <a:gd name="connsiteX0" fmla="*/ 0 w 4282640"/>
              <a:gd name="connsiteY0" fmla="*/ 1433456 h 1433456"/>
              <a:gd name="connsiteX1" fmla="*/ 2141320 w 4282640"/>
              <a:gd name="connsiteY1" fmla="*/ 0 h 1433456"/>
              <a:gd name="connsiteX2" fmla="*/ 4282640 w 4282640"/>
              <a:gd name="connsiteY2" fmla="*/ 1433456 h 1433456"/>
              <a:gd name="connsiteX3" fmla="*/ 0 w 4282640"/>
              <a:gd name="connsiteY3" fmla="*/ 1433456 h 1433456"/>
              <a:gd name="connsiteX0" fmla="*/ 0 w 4282640"/>
              <a:gd name="connsiteY0" fmla="*/ 1433456 h 1433456"/>
              <a:gd name="connsiteX1" fmla="*/ 2141320 w 4282640"/>
              <a:gd name="connsiteY1" fmla="*/ 0 h 1433456"/>
              <a:gd name="connsiteX2" fmla="*/ 4282640 w 4282640"/>
              <a:gd name="connsiteY2" fmla="*/ 1433456 h 1433456"/>
              <a:gd name="connsiteX3" fmla="*/ 0 w 4282640"/>
              <a:gd name="connsiteY3" fmla="*/ 1433456 h 1433456"/>
              <a:gd name="connsiteX0" fmla="*/ 0 w 4282640"/>
              <a:gd name="connsiteY0" fmla="*/ 1433456 h 1433456"/>
              <a:gd name="connsiteX1" fmla="*/ 2141320 w 4282640"/>
              <a:gd name="connsiteY1" fmla="*/ 0 h 1433456"/>
              <a:gd name="connsiteX2" fmla="*/ 4282640 w 4282640"/>
              <a:gd name="connsiteY2" fmla="*/ 1433456 h 1433456"/>
              <a:gd name="connsiteX3" fmla="*/ 0 w 4282640"/>
              <a:gd name="connsiteY3" fmla="*/ 1433456 h 1433456"/>
              <a:gd name="connsiteX0" fmla="*/ 0 w 4282640"/>
              <a:gd name="connsiteY0" fmla="*/ 1433456 h 1433456"/>
              <a:gd name="connsiteX1" fmla="*/ 2141320 w 4282640"/>
              <a:gd name="connsiteY1" fmla="*/ 0 h 1433456"/>
              <a:gd name="connsiteX2" fmla="*/ 4282640 w 4282640"/>
              <a:gd name="connsiteY2" fmla="*/ 1433456 h 1433456"/>
              <a:gd name="connsiteX3" fmla="*/ 0 w 4282640"/>
              <a:gd name="connsiteY3" fmla="*/ 1433456 h 1433456"/>
              <a:gd name="connsiteX0" fmla="*/ 0 w 4282640"/>
              <a:gd name="connsiteY0" fmla="*/ 1433456 h 1433456"/>
              <a:gd name="connsiteX1" fmla="*/ 2141320 w 4282640"/>
              <a:gd name="connsiteY1" fmla="*/ 0 h 1433456"/>
              <a:gd name="connsiteX2" fmla="*/ 4282640 w 4282640"/>
              <a:gd name="connsiteY2" fmla="*/ 1433456 h 1433456"/>
              <a:gd name="connsiteX3" fmla="*/ 0 w 4282640"/>
              <a:gd name="connsiteY3" fmla="*/ 1433456 h 1433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2640" h="1433456">
                <a:moveTo>
                  <a:pt x="0" y="1433456"/>
                </a:moveTo>
                <a:cubicBezTo>
                  <a:pt x="1706515" y="1145212"/>
                  <a:pt x="1427547" y="0"/>
                  <a:pt x="2141320" y="0"/>
                </a:cubicBezTo>
                <a:cubicBezTo>
                  <a:pt x="2855093" y="0"/>
                  <a:pt x="2570416" y="1143544"/>
                  <a:pt x="4282640" y="1433456"/>
                </a:cubicBezTo>
                <a:lnTo>
                  <a:pt x="0" y="1433456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B2234244-8800-40E3-9926-1EE5EC2BB554}"/>
              </a:ext>
            </a:extLst>
          </p:cNvPr>
          <p:cNvCxnSpPr>
            <a:cxnSpLocks/>
          </p:cNvCxnSpPr>
          <p:nvPr/>
        </p:nvCxnSpPr>
        <p:spPr>
          <a:xfrm>
            <a:off x="533891" y="5289154"/>
            <a:ext cx="4767943" cy="0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E354C09-1E3A-4257-A2F8-1389ED471D32}"/>
              </a:ext>
            </a:extLst>
          </p:cNvPr>
          <p:cNvSpPr txBox="1"/>
          <p:nvPr/>
        </p:nvSpPr>
        <p:spPr>
          <a:xfrm>
            <a:off x="2801076" y="5896622"/>
            <a:ext cx="3263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Modelled distribution (Gaussian)</a:t>
            </a:r>
            <a:endParaRPr lang="ru-RU" dirty="0"/>
          </a:p>
        </p:txBody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0B974683-47C3-4238-8574-39F85938E6D5}"/>
              </a:ext>
            </a:extLst>
          </p:cNvPr>
          <p:cNvGrpSpPr/>
          <p:nvPr/>
        </p:nvGrpSpPr>
        <p:grpSpPr>
          <a:xfrm>
            <a:off x="840620" y="2997843"/>
            <a:ext cx="3215111" cy="2295696"/>
            <a:chOff x="840620" y="2997843"/>
            <a:chExt cx="3215111" cy="2295696"/>
          </a:xfrm>
        </p:grpSpPr>
        <p:sp>
          <p:nvSpPr>
            <p:cNvPr id="20" name="Равнобедренный треугольник 1">
              <a:extLst>
                <a:ext uri="{FF2B5EF4-FFF2-40B4-BE49-F238E27FC236}">
                  <a16:creationId xmlns:a16="http://schemas.microsoft.com/office/drawing/2014/main" id="{70A8C79C-7BBB-4982-A5F6-C024A67D7E43}"/>
                </a:ext>
              </a:extLst>
            </p:cNvPr>
            <p:cNvSpPr/>
            <p:nvPr/>
          </p:nvSpPr>
          <p:spPr>
            <a:xfrm>
              <a:off x="1869419" y="4236720"/>
              <a:ext cx="847041" cy="1056819"/>
            </a:xfrm>
            <a:custGeom>
              <a:avLst/>
              <a:gdLst>
                <a:gd name="connsiteX0" fmla="*/ 0 w 4282640"/>
                <a:gd name="connsiteY0" fmla="*/ 1433456 h 1433456"/>
                <a:gd name="connsiteX1" fmla="*/ 2141320 w 4282640"/>
                <a:gd name="connsiteY1" fmla="*/ 0 h 1433456"/>
                <a:gd name="connsiteX2" fmla="*/ 4282640 w 4282640"/>
                <a:gd name="connsiteY2" fmla="*/ 1433456 h 1433456"/>
                <a:gd name="connsiteX3" fmla="*/ 0 w 4282640"/>
                <a:gd name="connsiteY3" fmla="*/ 1433456 h 1433456"/>
                <a:gd name="connsiteX0" fmla="*/ 46669 w 4375978"/>
                <a:gd name="connsiteY0" fmla="*/ 1433456 h 1433456"/>
                <a:gd name="connsiteX1" fmla="*/ 2187989 w 4375978"/>
                <a:gd name="connsiteY1" fmla="*/ 0 h 1433456"/>
                <a:gd name="connsiteX2" fmla="*/ 4329309 w 4375978"/>
                <a:gd name="connsiteY2" fmla="*/ 1433456 h 1433456"/>
                <a:gd name="connsiteX3" fmla="*/ 46669 w 4375978"/>
                <a:gd name="connsiteY3" fmla="*/ 1433456 h 1433456"/>
                <a:gd name="connsiteX0" fmla="*/ 0 w 4329309"/>
                <a:gd name="connsiteY0" fmla="*/ 1433456 h 1433456"/>
                <a:gd name="connsiteX1" fmla="*/ 2141320 w 4329309"/>
                <a:gd name="connsiteY1" fmla="*/ 0 h 1433456"/>
                <a:gd name="connsiteX2" fmla="*/ 4282640 w 4329309"/>
                <a:gd name="connsiteY2" fmla="*/ 1433456 h 1433456"/>
                <a:gd name="connsiteX3" fmla="*/ 0 w 4329309"/>
                <a:gd name="connsiteY3" fmla="*/ 1433456 h 1433456"/>
                <a:gd name="connsiteX0" fmla="*/ 0 w 4329309"/>
                <a:gd name="connsiteY0" fmla="*/ 1433456 h 1433456"/>
                <a:gd name="connsiteX1" fmla="*/ 2141320 w 4329309"/>
                <a:gd name="connsiteY1" fmla="*/ 0 h 1433456"/>
                <a:gd name="connsiteX2" fmla="*/ 4282640 w 4329309"/>
                <a:gd name="connsiteY2" fmla="*/ 1433456 h 1433456"/>
                <a:gd name="connsiteX3" fmla="*/ 0 w 4329309"/>
                <a:gd name="connsiteY3" fmla="*/ 1433456 h 1433456"/>
                <a:gd name="connsiteX0" fmla="*/ 0 w 4329309"/>
                <a:gd name="connsiteY0" fmla="*/ 1433456 h 1433456"/>
                <a:gd name="connsiteX1" fmla="*/ 2141320 w 4329309"/>
                <a:gd name="connsiteY1" fmla="*/ 0 h 1433456"/>
                <a:gd name="connsiteX2" fmla="*/ 4282640 w 4329309"/>
                <a:gd name="connsiteY2" fmla="*/ 1433456 h 1433456"/>
                <a:gd name="connsiteX3" fmla="*/ 0 w 4329309"/>
                <a:gd name="connsiteY3" fmla="*/ 1433456 h 1433456"/>
                <a:gd name="connsiteX0" fmla="*/ 0 w 4282640"/>
                <a:gd name="connsiteY0" fmla="*/ 1433456 h 1433456"/>
                <a:gd name="connsiteX1" fmla="*/ 2141320 w 4282640"/>
                <a:gd name="connsiteY1" fmla="*/ 0 h 1433456"/>
                <a:gd name="connsiteX2" fmla="*/ 4282640 w 4282640"/>
                <a:gd name="connsiteY2" fmla="*/ 1433456 h 1433456"/>
                <a:gd name="connsiteX3" fmla="*/ 0 w 4282640"/>
                <a:gd name="connsiteY3" fmla="*/ 1433456 h 1433456"/>
                <a:gd name="connsiteX0" fmla="*/ 0 w 4282640"/>
                <a:gd name="connsiteY0" fmla="*/ 1433456 h 1433456"/>
                <a:gd name="connsiteX1" fmla="*/ 2141320 w 4282640"/>
                <a:gd name="connsiteY1" fmla="*/ 0 h 1433456"/>
                <a:gd name="connsiteX2" fmla="*/ 4282640 w 4282640"/>
                <a:gd name="connsiteY2" fmla="*/ 1433456 h 1433456"/>
                <a:gd name="connsiteX3" fmla="*/ 0 w 4282640"/>
                <a:gd name="connsiteY3" fmla="*/ 1433456 h 1433456"/>
                <a:gd name="connsiteX0" fmla="*/ 0 w 4282640"/>
                <a:gd name="connsiteY0" fmla="*/ 1433456 h 1433456"/>
                <a:gd name="connsiteX1" fmla="*/ 2141320 w 4282640"/>
                <a:gd name="connsiteY1" fmla="*/ 0 h 1433456"/>
                <a:gd name="connsiteX2" fmla="*/ 4282640 w 4282640"/>
                <a:gd name="connsiteY2" fmla="*/ 1433456 h 1433456"/>
                <a:gd name="connsiteX3" fmla="*/ 0 w 4282640"/>
                <a:gd name="connsiteY3" fmla="*/ 1433456 h 1433456"/>
                <a:gd name="connsiteX0" fmla="*/ 0 w 4282640"/>
                <a:gd name="connsiteY0" fmla="*/ 1433456 h 1433456"/>
                <a:gd name="connsiteX1" fmla="*/ 2141320 w 4282640"/>
                <a:gd name="connsiteY1" fmla="*/ 0 h 1433456"/>
                <a:gd name="connsiteX2" fmla="*/ 4282640 w 4282640"/>
                <a:gd name="connsiteY2" fmla="*/ 1433456 h 1433456"/>
                <a:gd name="connsiteX3" fmla="*/ 0 w 4282640"/>
                <a:gd name="connsiteY3" fmla="*/ 1433456 h 1433456"/>
                <a:gd name="connsiteX0" fmla="*/ 0 w 4282640"/>
                <a:gd name="connsiteY0" fmla="*/ 1433456 h 1433456"/>
                <a:gd name="connsiteX1" fmla="*/ 2141320 w 4282640"/>
                <a:gd name="connsiteY1" fmla="*/ 0 h 1433456"/>
                <a:gd name="connsiteX2" fmla="*/ 4282640 w 4282640"/>
                <a:gd name="connsiteY2" fmla="*/ 1433456 h 1433456"/>
                <a:gd name="connsiteX3" fmla="*/ 0 w 4282640"/>
                <a:gd name="connsiteY3" fmla="*/ 1433456 h 1433456"/>
                <a:gd name="connsiteX0" fmla="*/ 0 w 4282640"/>
                <a:gd name="connsiteY0" fmla="*/ 1433456 h 1433456"/>
                <a:gd name="connsiteX1" fmla="*/ 2141320 w 4282640"/>
                <a:gd name="connsiteY1" fmla="*/ 0 h 1433456"/>
                <a:gd name="connsiteX2" fmla="*/ 4282640 w 4282640"/>
                <a:gd name="connsiteY2" fmla="*/ 1433456 h 1433456"/>
                <a:gd name="connsiteX3" fmla="*/ 0 w 4282640"/>
                <a:gd name="connsiteY3" fmla="*/ 1433456 h 1433456"/>
                <a:gd name="connsiteX0" fmla="*/ 0 w 4282640"/>
                <a:gd name="connsiteY0" fmla="*/ 1433456 h 1433456"/>
                <a:gd name="connsiteX1" fmla="*/ 2141320 w 4282640"/>
                <a:gd name="connsiteY1" fmla="*/ 0 h 1433456"/>
                <a:gd name="connsiteX2" fmla="*/ 4282640 w 4282640"/>
                <a:gd name="connsiteY2" fmla="*/ 1433456 h 1433456"/>
                <a:gd name="connsiteX3" fmla="*/ 0 w 4282640"/>
                <a:gd name="connsiteY3" fmla="*/ 1433456 h 1433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2640" h="1433456">
                  <a:moveTo>
                    <a:pt x="0" y="1433456"/>
                  </a:moveTo>
                  <a:cubicBezTo>
                    <a:pt x="1706515" y="1145212"/>
                    <a:pt x="1427547" y="0"/>
                    <a:pt x="2141320" y="0"/>
                  </a:cubicBezTo>
                  <a:cubicBezTo>
                    <a:pt x="2855093" y="0"/>
                    <a:pt x="2570416" y="1143544"/>
                    <a:pt x="4282640" y="1433456"/>
                  </a:cubicBezTo>
                  <a:lnTo>
                    <a:pt x="0" y="1433456"/>
                  </a:lnTo>
                  <a:close/>
                </a:path>
              </a:pathLst>
            </a:custGeom>
            <a:noFill/>
            <a:ln w="1905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800"/>
            </a:p>
          </p:txBody>
        </p: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0960ACFC-F730-492E-BA27-72D7ED8A02F3}"/>
                </a:ext>
              </a:extLst>
            </p:cNvPr>
            <p:cNvCxnSpPr>
              <a:cxnSpLocks/>
            </p:cNvCxnSpPr>
            <p:nvPr/>
          </p:nvCxnSpPr>
          <p:spPr>
            <a:xfrm>
              <a:off x="1481559" y="3429000"/>
              <a:ext cx="621561" cy="6215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34330A5E-D3F8-4A94-915F-1243FCE66B77}"/>
                </a:ext>
              </a:extLst>
            </p:cNvPr>
            <p:cNvCxnSpPr/>
            <p:nvPr/>
          </p:nvCxnSpPr>
          <p:spPr>
            <a:xfrm>
              <a:off x="2716461" y="3429000"/>
              <a:ext cx="509287" cy="5092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C2B0947-BF18-493C-A2D7-9CA065134E07}"/>
                </a:ext>
              </a:extLst>
            </p:cNvPr>
            <p:cNvSpPr txBox="1"/>
            <p:nvPr/>
          </p:nvSpPr>
          <p:spPr>
            <a:xfrm>
              <a:off x="840620" y="2997843"/>
              <a:ext cx="32151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True distribution (non-Gaussian)</a:t>
              </a:r>
              <a:endParaRPr lang="ru-RU" dirty="0"/>
            </a:p>
          </p:txBody>
        </p:sp>
        <p:sp>
          <p:nvSpPr>
            <p:cNvPr id="30" name="Равнобедренный треугольник 1">
              <a:extLst>
                <a:ext uri="{FF2B5EF4-FFF2-40B4-BE49-F238E27FC236}">
                  <a16:creationId xmlns:a16="http://schemas.microsoft.com/office/drawing/2014/main" id="{7C9FF9C2-5148-44DD-9BA9-B02A43595F1D}"/>
                </a:ext>
              </a:extLst>
            </p:cNvPr>
            <p:cNvSpPr/>
            <p:nvPr/>
          </p:nvSpPr>
          <p:spPr>
            <a:xfrm>
              <a:off x="2944110" y="3797010"/>
              <a:ext cx="847041" cy="1496529"/>
            </a:xfrm>
            <a:custGeom>
              <a:avLst/>
              <a:gdLst>
                <a:gd name="connsiteX0" fmla="*/ 0 w 4282640"/>
                <a:gd name="connsiteY0" fmla="*/ 1433456 h 1433456"/>
                <a:gd name="connsiteX1" fmla="*/ 2141320 w 4282640"/>
                <a:gd name="connsiteY1" fmla="*/ 0 h 1433456"/>
                <a:gd name="connsiteX2" fmla="*/ 4282640 w 4282640"/>
                <a:gd name="connsiteY2" fmla="*/ 1433456 h 1433456"/>
                <a:gd name="connsiteX3" fmla="*/ 0 w 4282640"/>
                <a:gd name="connsiteY3" fmla="*/ 1433456 h 1433456"/>
                <a:gd name="connsiteX0" fmla="*/ 46669 w 4375978"/>
                <a:gd name="connsiteY0" fmla="*/ 1433456 h 1433456"/>
                <a:gd name="connsiteX1" fmla="*/ 2187989 w 4375978"/>
                <a:gd name="connsiteY1" fmla="*/ 0 h 1433456"/>
                <a:gd name="connsiteX2" fmla="*/ 4329309 w 4375978"/>
                <a:gd name="connsiteY2" fmla="*/ 1433456 h 1433456"/>
                <a:gd name="connsiteX3" fmla="*/ 46669 w 4375978"/>
                <a:gd name="connsiteY3" fmla="*/ 1433456 h 1433456"/>
                <a:gd name="connsiteX0" fmla="*/ 0 w 4329309"/>
                <a:gd name="connsiteY0" fmla="*/ 1433456 h 1433456"/>
                <a:gd name="connsiteX1" fmla="*/ 2141320 w 4329309"/>
                <a:gd name="connsiteY1" fmla="*/ 0 h 1433456"/>
                <a:gd name="connsiteX2" fmla="*/ 4282640 w 4329309"/>
                <a:gd name="connsiteY2" fmla="*/ 1433456 h 1433456"/>
                <a:gd name="connsiteX3" fmla="*/ 0 w 4329309"/>
                <a:gd name="connsiteY3" fmla="*/ 1433456 h 1433456"/>
                <a:gd name="connsiteX0" fmla="*/ 0 w 4329309"/>
                <a:gd name="connsiteY0" fmla="*/ 1433456 h 1433456"/>
                <a:gd name="connsiteX1" fmla="*/ 2141320 w 4329309"/>
                <a:gd name="connsiteY1" fmla="*/ 0 h 1433456"/>
                <a:gd name="connsiteX2" fmla="*/ 4282640 w 4329309"/>
                <a:gd name="connsiteY2" fmla="*/ 1433456 h 1433456"/>
                <a:gd name="connsiteX3" fmla="*/ 0 w 4329309"/>
                <a:gd name="connsiteY3" fmla="*/ 1433456 h 1433456"/>
                <a:gd name="connsiteX0" fmla="*/ 0 w 4329309"/>
                <a:gd name="connsiteY0" fmla="*/ 1433456 h 1433456"/>
                <a:gd name="connsiteX1" fmla="*/ 2141320 w 4329309"/>
                <a:gd name="connsiteY1" fmla="*/ 0 h 1433456"/>
                <a:gd name="connsiteX2" fmla="*/ 4282640 w 4329309"/>
                <a:gd name="connsiteY2" fmla="*/ 1433456 h 1433456"/>
                <a:gd name="connsiteX3" fmla="*/ 0 w 4329309"/>
                <a:gd name="connsiteY3" fmla="*/ 1433456 h 1433456"/>
                <a:gd name="connsiteX0" fmla="*/ 0 w 4282640"/>
                <a:gd name="connsiteY0" fmla="*/ 1433456 h 1433456"/>
                <a:gd name="connsiteX1" fmla="*/ 2141320 w 4282640"/>
                <a:gd name="connsiteY1" fmla="*/ 0 h 1433456"/>
                <a:gd name="connsiteX2" fmla="*/ 4282640 w 4282640"/>
                <a:gd name="connsiteY2" fmla="*/ 1433456 h 1433456"/>
                <a:gd name="connsiteX3" fmla="*/ 0 w 4282640"/>
                <a:gd name="connsiteY3" fmla="*/ 1433456 h 1433456"/>
                <a:gd name="connsiteX0" fmla="*/ 0 w 4282640"/>
                <a:gd name="connsiteY0" fmla="*/ 1433456 h 1433456"/>
                <a:gd name="connsiteX1" fmla="*/ 2141320 w 4282640"/>
                <a:gd name="connsiteY1" fmla="*/ 0 h 1433456"/>
                <a:gd name="connsiteX2" fmla="*/ 4282640 w 4282640"/>
                <a:gd name="connsiteY2" fmla="*/ 1433456 h 1433456"/>
                <a:gd name="connsiteX3" fmla="*/ 0 w 4282640"/>
                <a:gd name="connsiteY3" fmla="*/ 1433456 h 1433456"/>
                <a:gd name="connsiteX0" fmla="*/ 0 w 4282640"/>
                <a:gd name="connsiteY0" fmla="*/ 1433456 h 1433456"/>
                <a:gd name="connsiteX1" fmla="*/ 2141320 w 4282640"/>
                <a:gd name="connsiteY1" fmla="*/ 0 h 1433456"/>
                <a:gd name="connsiteX2" fmla="*/ 4282640 w 4282640"/>
                <a:gd name="connsiteY2" fmla="*/ 1433456 h 1433456"/>
                <a:gd name="connsiteX3" fmla="*/ 0 w 4282640"/>
                <a:gd name="connsiteY3" fmla="*/ 1433456 h 1433456"/>
                <a:gd name="connsiteX0" fmla="*/ 0 w 4282640"/>
                <a:gd name="connsiteY0" fmla="*/ 1433456 h 1433456"/>
                <a:gd name="connsiteX1" fmla="*/ 2141320 w 4282640"/>
                <a:gd name="connsiteY1" fmla="*/ 0 h 1433456"/>
                <a:gd name="connsiteX2" fmla="*/ 4282640 w 4282640"/>
                <a:gd name="connsiteY2" fmla="*/ 1433456 h 1433456"/>
                <a:gd name="connsiteX3" fmla="*/ 0 w 4282640"/>
                <a:gd name="connsiteY3" fmla="*/ 1433456 h 1433456"/>
                <a:gd name="connsiteX0" fmla="*/ 0 w 4282640"/>
                <a:gd name="connsiteY0" fmla="*/ 1433456 h 1433456"/>
                <a:gd name="connsiteX1" fmla="*/ 2141320 w 4282640"/>
                <a:gd name="connsiteY1" fmla="*/ 0 h 1433456"/>
                <a:gd name="connsiteX2" fmla="*/ 4282640 w 4282640"/>
                <a:gd name="connsiteY2" fmla="*/ 1433456 h 1433456"/>
                <a:gd name="connsiteX3" fmla="*/ 0 w 4282640"/>
                <a:gd name="connsiteY3" fmla="*/ 1433456 h 1433456"/>
                <a:gd name="connsiteX0" fmla="*/ 0 w 4282640"/>
                <a:gd name="connsiteY0" fmla="*/ 1433456 h 1433456"/>
                <a:gd name="connsiteX1" fmla="*/ 2141320 w 4282640"/>
                <a:gd name="connsiteY1" fmla="*/ 0 h 1433456"/>
                <a:gd name="connsiteX2" fmla="*/ 4282640 w 4282640"/>
                <a:gd name="connsiteY2" fmla="*/ 1433456 h 1433456"/>
                <a:gd name="connsiteX3" fmla="*/ 0 w 4282640"/>
                <a:gd name="connsiteY3" fmla="*/ 1433456 h 1433456"/>
                <a:gd name="connsiteX0" fmla="*/ 0 w 4282640"/>
                <a:gd name="connsiteY0" fmla="*/ 1433456 h 1433456"/>
                <a:gd name="connsiteX1" fmla="*/ 2141320 w 4282640"/>
                <a:gd name="connsiteY1" fmla="*/ 0 h 1433456"/>
                <a:gd name="connsiteX2" fmla="*/ 4282640 w 4282640"/>
                <a:gd name="connsiteY2" fmla="*/ 1433456 h 1433456"/>
                <a:gd name="connsiteX3" fmla="*/ 0 w 4282640"/>
                <a:gd name="connsiteY3" fmla="*/ 1433456 h 1433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2640" h="1433456">
                  <a:moveTo>
                    <a:pt x="0" y="1433456"/>
                  </a:moveTo>
                  <a:cubicBezTo>
                    <a:pt x="1706515" y="1145212"/>
                    <a:pt x="1427547" y="0"/>
                    <a:pt x="2141320" y="0"/>
                  </a:cubicBezTo>
                  <a:cubicBezTo>
                    <a:pt x="2855093" y="0"/>
                    <a:pt x="2570416" y="1143544"/>
                    <a:pt x="4282640" y="1433456"/>
                  </a:cubicBezTo>
                  <a:lnTo>
                    <a:pt x="0" y="1433456"/>
                  </a:lnTo>
                  <a:close/>
                </a:path>
              </a:pathLst>
            </a:custGeom>
            <a:noFill/>
            <a:ln w="1905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800"/>
            </a:p>
          </p:txBody>
        </p:sp>
      </p:grp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BFD887E7-B9B1-4650-91C0-928527F0D881}"/>
              </a:ext>
            </a:extLst>
          </p:cNvPr>
          <p:cNvCxnSpPr>
            <a:cxnSpLocks/>
          </p:cNvCxnSpPr>
          <p:nvPr/>
        </p:nvCxnSpPr>
        <p:spPr>
          <a:xfrm flipH="1" flipV="1">
            <a:off x="2892052" y="5410488"/>
            <a:ext cx="709976" cy="5021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Равнобедренный треугольник 1">
            <a:extLst>
              <a:ext uri="{FF2B5EF4-FFF2-40B4-BE49-F238E27FC236}">
                <a16:creationId xmlns:a16="http://schemas.microsoft.com/office/drawing/2014/main" id="{8E8D8EFF-D322-453B-8B61-D027D01C6AC7}"/>
              </a:ext>
            </a:extLst>
          </p:cNvPr>
          <p:cNvSpPr/>
          <p:nvPr/>
        </p:nvSpPr>
        <p:spPr>
          <a:xfrm>
            <a:off x="7544898" y="4951359"/>
            <a:ext cx="3684939" cy="342180"/>
          </a:xfrm>
          <a:custGeom>
            <a:avLst/>
            <a:gdLst>
              <a:gd name="connsiteX0" fmla="*/ 0 w 4282640"/>
              <a:gd name="connsiteY0" fmla="*/ 1433456 h 1433456"/>
              <a:gd name="connsiteX1" fmla="*/ 2141320 w 4282640"/>
              <a:gd name="connsiteY1" fmla="*/ 0 h 1433456"/>
              <a:gd name="connsiteX2" fmla="*/ 4282640 w 4282640"/>
              <a:gd name="connsiteY2" fmla="*/ 1433456 h 1433456"/>
              <a:gd name="connsiteX3" fmla="*/ 0 w 4282640"/>
              <a:gd name="connsiteY3" fmla="*/ 1433456 h 1433456"/>
              <a:gd name="connsiteX0" fmla="*/ 46669 w 4375978"/>
              <a:gd name="connsiteY0" fmla="*/ 1433456 h 1433456"/>
              <a:gd name="connsiteX1" fmla="*/ 2187989 w 4375978"/>
              <a:gd name="connsiteY1" fmla="*/ 0 h 1433456"/>
              <a:gd name="connsiteX2" fmla="*/ 4329309 w 4375978"/>
              <a:gd name="connsiteY2" fmla="*/ 1433456 h 1433456"/>
              <a:gd name="connsiteX3" fmla="*/ 46669 w 4375978"/>
              <a:gd name="connsiteY3" fmla="*/ 1433456 h 1433456"/>
              <a:gd name="connsiteX0" fmla="*/ 0 w 4329309"/>
              <a:gd name="connsiteY0" fmla="*/ 1433456 h 1433456"/>
              <a:gd name="connsiteX1" fmla="*/ 2141320 w 4329309"/>
              <a:gd name="connsiteY1" fmla="*/ 0 h 1433456"/>
              <a:gd name="connsiteX2" fmla="*/ 4282640 w 4329309"/>
              <a:gd name="connsiteY2" fmla="*/ 1433456 h 1433456"/>
              <a:gd name="connsiteX3" fmla="*/ 0 w 4329309"/>
              <a:gd name="connsiteY3" fmla="*/ 1433456 h 1433456"/>
              <a:gd name="connsiteX0" fmla="*/ 0 w 4329309"/>
              <a:gd name="connsiteY0" fmla="*/ 1433456 h 1433456"/>
              <a:gd name="connsiteX1" fmla="*/ 2141320 w 4329309"/>
              <a:gd name="connsiteY1" fmla="*/ 0 h 1433456"/>
              <a:gd name="connsiteX2" fmla="*/ 4282640 w 4329309"/>
              <a:gd name="connsiteY2" fmla="*/ 1433456 h 1433456"/>
              <a:gd name="connsiteX3" fmla="*/ 0 w 4329309"/>
              <a:gd name="connsiteY3" fmla="*/ 1433456 h 1433456"/>
              <a:gd name="connsiteX0" fmla="*/ 0 w 4329309"/>
              <a:gd name="connsiteY0" fmla="*/ 1433456 h 1433456"/>
              <a:gd name="connsiteX1" fmla="*/ 2141320 w 4329309"/>
              <a:gd name="connsiteY1" fmla="*/ 0 h 1433456"/>
              <a:gd name="connsiteX2" fmla="*/ 4282640 w 4329309"/>
              <a:gd name="connsiteY2" fmla="*/ 1433456 h 1433456"/>
              <a:gd name="connsiteX3" fmla="*/ 0 w 4329309"/>
              <a:gd name="connsiteY3" fmla="*/ 1433456 h 1433456"/>
              <a:gd name="connsiteX0" fmla="*/ 0 w 4282640"/>
              <a:gd name="connsiteY0" fmla="*/ 1433456 h 1433456"/>
              <a:gd name="connsiteX1" fmla="*/ 2141320 w 4282640"/>
              <a:gd name="connsiteY1" fmla="*/ 0 h 1433456"/>
              <a:gd name="connsiteX2" fmla="*/ 4282640 w 4282640"/>
              <a:gd name="connsiteY2" fmla="*/ 1433456 h 1433456"/>
              <a:gd name="connsiteX3" fmla="*/ 0 w 4282640"/>
              <a:gd name="connsiteY3" fmla="*/ 1433456 h 1433456"/>
              <a:gd name="connsiteX0" fmla="*/ 0 w 4282640"/>
              <a:gd name="connsiteY0" fmla="*/ 1433456 h 1433456"/>
              <a:gd name="connsiteX1" fmla="*/ 2141320 w 4282640"/>
              <a:gd name="connsiteY1" fmla="*/ 0 h 1433456"/>
              <a:gd name="connsiteX2" fmla="*/ 4282640 w 4282640"/>
              <a:gd name="connsiteY2" fmla="*/ 1433456 h 1433456"/>
              <a:gd name="connsiteX3" fmla="*/ 0 w 4282640"/>
              <a:gd name="connsiteY3" fmla="*/ 1433456 h 1433456"/>
              <a:gd name="connsiteX0" fmla="*/ 0 w 4282640"/>
              <a:gd name="connsiteY0" fmla="*/ 1433456 h 1433456"/>
              <a:gd name="connsiteX1" fmla="*/ 2141320 w 4282640"/>
              <a:gd name="connsiteY1" fmla="*/ 0 h 1433456"/>
              <a:gd name="connsiteX2" fmla="*/ 4282640 w 4282640"/>
              <a:gd name="connsiteY2" fmla="*/ 1433456 h 1433456"/>
              <a:gd name="connsiteX3" fmla="*/ 0 w 4282640"/>
              <a:gd name="connsiteY3" fmla="*/ 1433456 h 1433456"/>
              <a:gd name="connsiteX0" fmla="*/ 0 w 4282640"/>
              <a:gd name="connsiteY0" fmla="*/ 1433456 h 1433456"/>
              <a:gd name="connsiteX1" fmla="*/ 2141320 w 4282640"/>
              <a:gd name="connsiteY1" fmla="*/ 0 h 1433456"/>
              <a:gd name="connsiteX2" fmla="*/ 4282640 w 4282640"/>
              <a:gd name="connsiteY2" fmla="*/ 1433456 h 1433456"/>
              <a:gd name="connsiteX3" fmla="*/ 0 w 4282640"/>
              <a:gd name="connsiteY3" fmla="*/ 1433456 h 1433456"/>
              <a:gd name="connsiteX0" fmla="*/ 0 w 4282640"/>
              <a:gd name="connsiteY0" fmla="*/ 1433456 h 1433456"/>
              <a:gd name="connsiteX1" fmla="*/ 2141320 w 4282640"/>
              <a:gd name="connsiteY1" fmla="*/ 0 h 1433456"/>
              <a:gd name="connsiteX2" fmla="*/ 4282640 w 4282640"/>
              <a:gd name="connsiteY2" fmla="*/ 1433456 h 1433456"/>
              <a:gd name="connsiteX3" fmla="*/ 0 w 4282640"/>
              <a:gd name="connsiteY3" fmla="*/ 1433456 h 1433456"/>
              <a:gd name="connsiteX0" fmla="*/ 0 w 4282640"/>
              <a:gd name="connsiteY0" fmla="*/ 1433456 h 1433456"/>
              <a:gd name="connsiteX1" fmla="*/ 2141320 w 4282640"/>
              <a:gd name="connsiteY1" fmla="*/ 0 h 1433456"/>
              <a:gd name="connsiteX2" fmla="*/ 4282640 w 4282640"/>
              <a:gd name="connsiteY2" fmla="*/ 1433456 h 1433456"/>
              <a:gd name="connsiteX3" fmla="*/ 0 w 4282640"/>
              <a:gd name="connsiteY3" fmla="*/ 1433456 h 1433456"/>
              <a:gd name="connsiteX0" fmla="*/ 0 w 4282640"/>
              <a:gd name="connsiteY0" fmla="*/ 1433456 h 1433456"/>
              <a:gd name="connsiteX1" fmla="*/ 2141320 w 4282640"/>
              <a:gd name="connsiteY1" fmla="*/ 0 h 1433456"/>
              <a:gd name="connsiteX2" fmla="*/ 4282640 w 4282640"/>
              <a:gd name="connsiteY2" fmla="*/ 1433456 h 1433456"/>
              <a:gd name="connsiteX3" fmla="*/ 0 w 4282640"/>
              <a:gd name="connsiteY3" fmla="*/ 1433456 h 1433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2640" h="1433456">
                <a:moveTo>
                  <a:pt x="0" y="1433456"/>
                </a:moveTo>
                <a:cubicBezTo>
                  <a:pt x="1706515" y="1145212"/>
                  <a:pt x="1427547" y="0"/>
                  <a:pt x="2141320" y="0"/>
                </a:cubicBezTo>
                <a:cubicBezTo>
                  <a:pt x="2855093" y="0"/>
                  <a:pt x="2570416" y="1143544"/>
                  <a:pt x="4282640" y="1433456"/>
                </a:cubicBezTo>
                <a:lnTo>
                  <a:pt x="0" y="1433456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/>
          </a:p>
        </p:txBody>
      </p: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19B86686-56F5-4203-A5FB-1A6A95984FF3}"/>
              </a:ext>
            </a:extLst>
          </p:cNvPr>
          <p:cNvCxnSpPr>
            <a:cxnSpLocks/>
          </p:cNvCxnSpPr>
          <p:nvPr/>
        </p:nvCxnSpPr>
        <p:spPr>
          <a:xfrm>
            <a:off x="6863918" y="5289154"/>
            <a:ext cx="4767943" cy="0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Равнобедренный треугольник 1">
            <a:extLst>
              <a:ext uri="{FF2B5EF4-FFF2-40B4-BE49-F238E27FC236}">
                <a16:creationId xmlns:a16="http://schemas.microsoft.com/office/drawing/2014/main" id="{06E1A483-8FF1-4FDA-B3F7-DFF26F1DE6DD}"/>
              </a:ext>
            </a:extLst>
          </p:cNvPr>
          <p:cNvSpPr/>
          <p:nvPr/>
        </p:nvSpPr>
        <p:spPr>
          <a:xfrm>
            <a:off x="7544898" y="5029208"/>
            <a:ext cx="3684939" cy="265722"/>
          </a:xfrm>
          <a:custGeom>
            <a:avLst/>
            <a:gdLst>
              <a:gd name="connsiteX0" fmla="*/ 0 w 4282640"/>
              <a:gd name="connsiteY0" fmla="*/ 1433456 h 1433456"/>
              <a:gd name="connsiteX1" fmla="*/ 2141320 w 4282640"/>
              <a:gd name="connsiteY1" fmla="*/ 0 h 1433456"/>
              <a:gd name="connsiteX2" fmla="*/ 4282640 w 4282640"/>
              <a:gd name="connsiteY2" fmla="*/ 1433456 h 1433456"/>
              <a:gd name="connsiteX3" fmla="*/ 0 w 4282640"/>
              <a:gd name="connsiteY3" fmla="*/ 1433456 h 1433456"/>
              <a:gd name="connsiteX0" fmla="*/ 46669 w 4375978"/>
              <a:gd name="connsiteY0" fmla="*/ 1433456 h 1433456"/>
              <a:gd name="connsiteX1" fmla="*/ 2187989 w 4375978"/>
              <a:gd name="connsiteY1" fmla="*/ 0 h 1433456"/>
              <a:gd name="connsiteX2" fmla="*/ 4329309 w 4375978"/>
              <a:gd name="connsiteY2" fmla="*/ 1433456 h 1433456"/>
              <a:gd name="connsiteX3" fmla="*/ 46669 w 4375978"/>
              <a:gd name="connsiteY3" fmla="*/ 1433456 h 1433456"/>
              <a:gd name="connsiteX0" fmla="*/ 0 w 4329309"/>
              <a:gd name="connsiteY0" fmla="*/ 1433456 h 1433456"/>
              <a:gd name="connsiteX1" fmla="*/ 2141320 w 4329309"/>
              <a:gd name="connsiteY1" fmla="*/ 0 h 1433456"/>
              <a:gd name="connsiteX2" fmla="*/ 4282640 w 4329309"/>
              <a:gd name="connsiteY2" fmla="*/ 1433456 h 1433456"/>
              <a:gd name="connsiteX3" fmla="*/ 0 w 4329309"/>
              <a:gd name="connsiteY3" fmla="*/ 1433456 h 1433456"/>
              <a:gd name="connsiteX0" fmla="*/ 0 w 4329309"/>
              <a:gd name="connsiteY0" fmla="*/ 1433456 h 1433456"/>
              <a:gd name="connsiteX1" fmla="*/ 2141320 w 4329309"/>
              <a:gd name="connsiteY1" fmla="*/ 0 h 1433456"/>
              <a:gd name="connsiteX2" fmla="*/ 4282640 w 4329309"/>
              <a:gd name="connsiteY2" fmla="*/ 1433456 h 1433456"/>
              <a:gd name="connsiteX3" fmla="*/ 0 w 4329309"/>
              <a:gd name="connsiteY3" fmla="*/ 1433456 h 1433456"/>
              <a:gd name="connsiteX0" fmla="*/ 0 w 4329309"/>
              <a:gd name="connsiteY0" fmla="*/ 1433456 h 1433456"/>
              <a:gd name="connsiteX1" fmla="*/ 2141320 w 4329309"/>
              <a:gd name="connsiteY1" fmla="*/ 0 h 1433456"/>
              <a:gd name="connsiteX2" fmla="*/ 4282640 w 4329309"/>
              <a:gd name="connsiteY2" fmla="*/ 1433456 h 1433456"/>
              <a:gd name="connsiteX3" fmla="*/ 0 w 4329309"/>
              <a:gd name="connsiteY3" fmla="*/ 1433456 h 1433456"/>
              <a:gd name="connsiteX0" fmla="*/ 0 w 4282640"/>
              <a:gd name="connsiteY0" fmla="*/ 1433456 h 1433456"/>
              <a:gd name="connsiteX1" fmla="*/ 2141320 w 4282640"/>
              <a:gd name="connsiteY1" fmla="*/ 0 h 1433456"/>
              <a:gd name="connsiteX2" fmla="*/ 4282640 w 4282640"/>
              <a:gd name="connsiteY2" fmla="*/ 1433456 h 1433456"/>
              <a:gd name="connsiteX3" fmla="*/ 0 w 4282640"/>
              <a:gd name="connsiteY3" fmla="*/ 1433456 h 1433456"/>
              <a:gd name="connsiteX0" fmla="*/ 0 w 4282640"/>
              <a:gd name="connsiteY0" fmla="*/ 1433456 h 1433456"/>
              <a:gd name="connsiteX1" fmla="*/ 2141320 w 4282640"/>
              <a:gd name="connsiteY1" fmla="*/ 0 h 1433456"/>
              <a:gd name="connsiteX2" fmla="*/ 4282640 w 4282640"/>
              <a:gd name="connsiteY2" fmla="*/ 1433456 h 1433456"/>
              <a:gd name="connsiteX3" fmla="*/ 0 w 4282640"/>
              <a:gd name="connsiteY3" fmla="*/ 1433456 h 1433456"/>
              <a:gd name="connsiteX0" fmla="*/ 0 w 4282640"/>
              <a:gd name="connsiteY0" fmla="*/ 1433456 h 1433456"/>
              <a:gd name="connsiteX1" fmla="*/ 2141320 w 4282640"/>
              <a:gd name="connsiteY1" fmla="*/ 0 h 1433456"/>
              <a:gd name="connsiteX2" fmla="*/ 4282640 w 4282640"/>
              <a:gd name="connsiteY2" fmla="*/ 1433456 h 1433456"/>
              <a:gd name="connsiteX3" fmla="*/ 0 w 4282640"/>
              <a:gd name="connsiteY3" fmla="*/ 1433456 h 1433456"/>
              <a:gd name="connsiteX0" fmla="*/ 0 w 4282640"/>
              <a:gd name="connsiteY0" fmla="*/ 1433456 h 1433456"/>
              <a:gd name="connsiteX1" fmla="*/ 2141320 w 4282640"/>
              <a:gd name="connsiteY1" fmla="*/ 0 h 1433456"/>
              <a:gd name="connsiteX2" fmla="*/ 4282640 w 4282640"/>
              <a:gd name="connsiteY2" fmla="*/ 1433456 h 1433456"/>
              <a:gd name="connsiteX3" fmla="*/ 0 w 4282640"/>
              <a:gd name="connsiteY3" fmla="*/ 1433456 h 1433456"/>
              <a:gd name="connsiteX0" fmla="*/ 0 w 4282640"/>
              <a:gd name="connsiteY0" fmla="*/ 1433456 h 1433456"/>
              <a:gd name="connsiteX1" fmla="*/ 2141320 w 4282640"/>
              <a:gd name="connsiteY1" fmla="*/ 0 h 1433456"/>
              <a:gd name="connsiteX2" fmla="*/ 4282640 w 4282640"/>
              <a:gd name="connsiteY2" fmla="*/ 1433456 h 1433456"/>
              <a:gd name="connsiteX3" fmla="*/ 0 w 4282640"/>
              <a:gd name="connsiteY3" fmla="*/ 1433456 h 1433456"/>
              <a:gd name="connsiteX0" fmla="*/ 0 w 4282640"/>
              <a:gd name="connsiteY0" fmla="*/ 1433456 h 1433456"/>
              <a:gd name="connsiteX1" fmla="*/ 2141320 w 4282640"/>
              <a:gd name="connsiteY1" fmla="*/ 0 h 1433456"/>
              <a:gd name="connsiteX2" fmla="*/ 4282640 w 4282640"/>
              <a:gd name="connsiteY2" fmla="*/ 1433456 h 1433456"/>
              <a:gd name="connsiteX3" fmla="*/ 0 w 4282640"/>
              <a:gd name="connsiteY3" fmla="*/ 1433456 h 1433456"/>
              <a:gd name="connsiteX0" fmla="*/ 0 w 4282640"/>
              <a:gd name="connsiteY0" fmla="*/ 1433456 h 1433456"/>
              <a:gd name="connsiteX1" fmla="*/ 2141320 w 4282640"/>
              <a:gd name="connsiteY1" fmla="*/ 0 h 1433456"/>
              <a:gd name="connsiteX2" fmla="*/ 4282640 w 4282640"/>
              <a:gd name="connsiteY2" fmla="*/ 1433456 h 1433456"/>
              <a:gd name="connsiteX3" fmla="*/ 0 w 4282640"/>
              <a:gd name="connsiteY3" fmla="*/ 1433456 h 1433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2640" h="1433456">
                <a:moveTo>
                  <a:pt x="0" y="1433456"/>
                </a:moveTo>
                <a:cubicBezTo>
                  <a:pt x="1706515" y="1145212"/>
                  <a:pt x="1427547" y="0"/>
                  <a:pt x="2141320" y="0"/>
                </a:cubicBezTo>
                <a:cubicBezTo>
                  <a:pt x="2855093" y="0"/>
                  <a:pt x="2570416" y="1143544"/>
                  <a:pt x="4282640" y="1433456"/>
                </a:cubicBezTo>
                <a:lnTo>
                  <a:pt x="0" y="1433456"/>
                </a:lnTo>
                <a:close/>
              </a:path>
            </a:pathLst>
          </a:custGeom>
          <a:noFill/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86F5F5-63A9-4D62-B9C6-1B0E0CBD6C5C}"/>
              </a:ext>
            </a:extLst>
          </p:cNvPr>
          <p:cNvSpPr txBox="1"/>
          <p:nvPr/>
        </p:nvSpPr>
        <p:spPr>
          <a:xfrm>
            <a:off x="7966764" y="5896622"/>
            <a:ext cx="3263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Modelled distribution (Gaussian)</a:t>
            </a:r>
            <a:endParaRPr lang="ru-RU" dirty="0"/>
          </a:p>
        </p:txBody>
      </p: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F974D99F-BF52-4BD1-850E-82958E1837E6}"/>
              </a:ext>
            </a:extLst>
          </p:cNvPr>
          <p:cNvCxnSpPr>
            <a:cxnSpLocks/>
          </p:cNvCxnSpPr>
          <p:nvPr/>
        </p:nvCxnSpPr>
        <p:spPr>
          <a:xfrm>
            <a:off x="8146155" y="4208947"/>
            <a:ext cx="621561" cy="621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EEE3739-15BB-4820-B3D1-8BECDAAA951B}"/>
              </a:ext>
            </a:extLst>
          </p:cNvPr>
          <p:cNvSpPr txBox="1"/>
          <p:nvPr/>
        </p:nvSpPr>
        <p:spPr>
          <a:xfrm>
            <a:off x="7505216" y="3777790"/>
            <a:ext cx="2779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 distribution (Gaussian)</a:t>
            </a:r>
            <a:endParaRPr lang="ru-RU" dirty="0"/>
          </a:p>
        </p:txBody>
      </p: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87AC54C0-762E-42A0-BFFA-2D1C4DCBA33D}"/>
              </a:ext>
            </a:extLst>
          </p:cNvPr>
          <p:cNvCxnSpPr>
            <a:cxnSpLocks/>
          </p:cNvCxnSpPr>
          <p:nvPr/>
        </p:nvCxnSpPr>
        <p:spPr>
          <a:xfrm flipV="1">
            <a:off x="9055581" y="5172093"/>
            <a:ext cx="375552" cy="6089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80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8" grpId="0" animBg="1"/>
      <p:bldP spid="47" grpId="0"/>
      <p:bldP spid="5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292C27D-FD0D-4576-90F0-989DFC5BC7BA}"/>
              </a:ext>
            </a:extLst>
          </p:cNvPr>
          <p:cNvSpPr/>
          <p:nvPr/>
        </p:nvSpPr>
        <p:spPr>
          <a:xfrm>
            <a:off x="5493782" y="62144"/>
            <a:ext cx="1922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fMRI</a:t>
            </a:r>
            <a:endParaRPr lang="ru-RU" sz="3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67D646-AB73-4F6E-97F2-C9A944CBA0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8" t="44643" r="64280" b="33417"/>
          <a:stretch/>
        </p:blipFill>
        <p:spPr>
          <a:xfrm>
            <a:off x="557053" y="1011200"/>
            <a:ext cx="3477678" cy="15047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D58614B-D065-4ED3-86BC-678F365362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31" t="44643" r="32099" b="33417"/>
          <a:stretch/>
        </p:blipFill>
        <p:spPr>
          <a:xfrm>
            <a:off x="524767" y="2903175"/>
            <a:ext cx="3475239" cy="15047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6815503-E3A8-4AA5-A160-16566D5BEF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42" t="44643" r="-812" b="33417"/>
          <a:stretch/>
        </p:blipFill>
        <p:spPr>
          <a:xfrm>
            <a:off x="557053" y="4795150"/>
            <a:ext cx="3475239" cy="15047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AC6677-3B2E-44BE-83B6-7FA38CFDE5EF}"/>
              </a:ext>
            </a:extLst>
          </p:cNvPr>
          <p:cNvSpPr txBox="1"/>
          <p:nvPr/>
        </p:nvSpPr>
        <p:spPr>
          <a:xfrm>
            <a:off x="1859871" y="6408829"/>
            <a:ext cx="805030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Time</a:t>
            </a:r>
            <a:endParaRPr lang="ru-RU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00B5F6-D222-4F50-A7FC-87C07A022F3A}"/>
              </a:ext>
            </a:extLst>
          </p:cNvPr>
          <p:cNvSpPr txBox="1"/>
          <p:nvPr/>
        </p:nvSpPr>
        <p:spPr>
          <a:xfrm rot="16200000">
            <a:off x="-843985" y="3221317"/>
            <a:ext cx="2149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fMRI signal</a:t>
            </a:r>
            <a:endParaRPr lang="ru-RU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E37828-495A-49ED-839D-95C031CE61F2}"/>
              </a:ext>
            </a:extLst>
          </p:cNvPr>
          <p:cNvSpPr txBox="1"/>
          <p:nvPr/>
        </p:nvSpPr>
        <p:spPr>
          <a:xfrm>
            <a:off x="1595376" y="675529"/>
            <a:ext cx="1334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400"/>
            </a:lvl1pPr>
          </a:lstStyle>
          <a:p>
            <a:r>
              <a:rPr lang="en-US" dirty="0"/>
              <a:t>Subject 1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983514-A54D-4791-9438-CDAC56D31A85}"/>
              </a:ext>
            </a:extLst>
          </p:cNvPr>
          <p:cNvSpPr txBox="1"/>
          <p:nvPr/>
        </p:nvSpPr>
        <p:spPr>
          <a:xfrm>
            <a:off x="1595376" y="2565273"/>
            <a:ext cx="1334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400"/>
            </a:lvl1pPr>
          </a:lstStyle>
          <a:p>
            <a:r>
              <a:rPr lang="en-US" dirty="0"/>
              <a:t>Subject 2</a:t>
            </a:r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057B4A-567B-4404-8CFA-826B3A9C1849}"/>
              </a:ext>
            </a:extLst>
          </p:cNvPr>
          <p:cNvSpPr txBox="1"/>
          <p:nvPr/>
        </p:nvSpPr>
        <p:spPr>
          <a:xfrm>
            <a:off x="1595376" y="4428643"/>
            <a:ext cx="1334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400"/>
            </a:lvl1pPr>
          </a:lstStyle>
          <a:p>
            <a:r>
              <a:rPr lang="en-US" dirty="0"/>
              <a:t>Subject 3</a:t>
            </a:r>
            <a:endParaRPr lang="ru-RU" dirty="0"/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A3973000-00D7-4BB2-9281-6AFE73B42C62}"/>
              </a:ext>
            </a:extLst>
          </p:cNvPr>
          <p:cNvCxnSpPr>
            <a:cxnSpLocks/>
          </p:cNvCxnSpPr>
          <p:nvPr/>
        </p:nvCxnSpPr>
        <p:spPr>
          <a:xfrm>
            <a:off x="4097833" y="3765974"/>
            <a:ext cx="34724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4F81C10-33C1-47FB-B022-406E69E8838A}"/>
              </a:ext>
            </a:extLst>
          </p:cNvPr>
          <p:cNvSpPr txBox="1"/>
          <p:nvPr/>
        </p:nvSpPr>
        <p:spPr>
          <a:xfrm>
            <a:off x="5641653" y="678404"/>
            <a:ext cx="2006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400"/>
            </a:lvl1pPr>
          </a:lstStyle>
          <a:p>
            <a:pPr algn="ctr"/>
            <a:r>
              <a:rPr lang="en-US" b="1" u="sng" dirty="0"/>
              <a:t>First level</a:t>
            </a:r>
            <a:endParaRPr lang="ru-RU" b="1" u="sng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2E2C99-696B-4B6D-9881-700BD153FC88}"/>
              </a:ext>
            </a:extLst>
          </p:cNvPr>
          <p:cNvSpPr txBox="1"/>
          <p:nvPr/>
        </p:nvSpPr>
        <p:spPr>
          <a:xfrm>
            <a:off x="4500066" y="1255987"/>
            <a:ext cx="4871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400"/>
            </a:lvl1pPr>
          </a:lstStyle>
          <a:p>
            <a:r>
              <a:rPr lang="en-US" dirty="0"/>
              <a:t>Effect size #1 (betas, correlations, ...)</a:t>
            </a:r>
          </a:p>
          <a:p>
            <a:r>
              <a:rPr lang="en-US" dirty="0"/>
              <a:t>Test statistic #1 (t-vales, z-values, …)</a:t>
            </a:r>
          </a:p>
          <a:p>
            <a:r>
              <a:rPr lang="en-US" dirty="0"/>
              <a:t>P-value #1</a:t>
            </a:r>
            <a:endParaRPr lang="ru-RU" dirty="0"/>
          </a:p>
        </p:txBody>
      </p: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41FECD0F-8332-4010-A675-B5DC267C6A4A}"/>
              </a:ext>
            </a:extLst>
          </p:cNvPr>
          <p:cNvCxnSpPr>
            <a:cxnSpLocks/>
          </p:cNvCxnSpPr>
          <p:nvPr/>
        </p:nvCxnSpPr>
        <p:spPr>
          <a:xfrm>
            <a:off x="4097833" y="1860353"/>
            <a:ext cx="34724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07AE3A77-38FC-494F-93B2-9E2369AF17A9}"/>
              </a:ext>
            </a:extLst>
          </p:cNvPr>
          <p:cNvCxnSpPr>
            <a:cxnSpLocks/>
          </p:cNvCxnSpPr>
          <p:nvPr/>
        </p:nvCxnSpPr>
        <p:spPr>
          <a:xfrm>
            <a:off x="4097833" y="5656850"/>
            <a:ext cx="34724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BCB17DD-8B41-466C-8B36-94333C4103C0}"/>
              </a:ext>
            </a:extLst>
          </p:cNvPr>
          <p:cNvSpPr txBox="1"/>
          <p:nvPr/>
        </p:nvSpPr>
        <p:spPr>
          <a:xfrm>
            <a:off x="4445074" y="3165809"/>
            <a:ext cx="45803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400"/>
            </a:lvl1pPr>
          </a:lstStyle>
          <a:p>
            <a:r>
              <a:rPr lang="en-US" dirty="0"/>
              <a:t>Effect size #2</a:t>
            </a:r>
          </a:p>
          <a:p>
            <a:r>
              <a:rPr lang="en-US" dirty="0"/>
              <a:t>Test statistic #2</a:t>
            </a:r>
          </a:p>
          <a:p>
            <a:r>
              <a:rPr lang="en-US" dirty="0"/>
              <a:t>P-value #2</a:t>
            </a:r>
            <a:endParaRPr lang="ru-RU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ACF34D1-74FA-4FD6-A292-EF3FE5BF0C2A}"/>
              </a:ext>
            </a:extLst>
          </p:cNvPr>
          <p:cNvSpPr txBox="1"/>
          <p:nvPr/>
        </p:nvSpPr>
        <p:spPr>
          <a:xfrm>
            <a:off x="4445074" y="5056685"/>
            <a:ext cx="45803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400"/>
            </a:lvl1pPr>
          </a:lstStyle>
          <a:p>
            <a:r>
              <a:rPr lang="en-US" dirty="0"/>
              <a:t>Effect size #3</a:t>
            </a:r>
          </a:p>
          <a:p>
            <a:r>
              <a:rPr lang="en-US" dirty="0"/>
              <a:t>Test statistics #3</a:t>
            </a:r>
          </a:p>
          <a:p>
            <a:r>
              <a:rPr lang="en-US" dirty="0"/>
              <a:t>P-value #3</a:t>
            </a:r>
            <a:endParaRPr lang="ru-RU" dirty="0"/>
          </a:p>
        </p:txBody>
      </p: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CA81122D-ED36-44F9-AE2D-83BFE846F104}"/>
              </a:ext>
            </a:extLst>
          </p:cNvPr>
          <p:cNvGrpSpPr/>
          <p:nvPr/>
        </p:nvGrpSpPr>
        <p:grpSpPr>
          <a:xfrm>
            <a:off x="4500066" y="1042442"/>
            <a:ext cx="7644735" cy="5257417"/>
            <a:chOff x="4500066" y="1042442"/>
            <a:chExt cx="7644735" cy="5257417"/>
          </a:xfrm>
        </p:grpSpPr>
        <p:pic>
          <p:nvPicPr>
            <p:cNvPr id="42" name="Рисунок 41">
              <a:extLst>
                <a:ext uri="{FF2B5EF4-FFF2-40B4-BE49-F238E27FC236}">
                  <a16:creationId xmlns:a16="http://schemas.microsoft.com/office/drawing/2014/main" id="{1BF07000-9D25-4BB3-8C30-0ED6EB0BDC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2906" t="3955" r="41329" b="23498"/>
            <a:stretch/>
          </p:blipFill>
          <p:spPr>
            <a:xfrm>
              <a:off x="9363665" y="1042442"/>
              <a:ext cx="2267905" cy="5257417"/>
            </a:xfrm>
            <a:prstGeom prst="rect">
              <a:avLst/>
            </a:prstGeom>
          </p:spPr>
        </p:pic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21D18523-8C9D-468D-9637-1775AABB223E}"/>
                </a:ext>
              </a:extLst>
            </p:cNvPr>
            <p:cNvSpPr/>
            <p:nvPr/>
          </p:nvSpPr>
          <p:spPr>
            <a:xfrm>
              <a:off x="4500066" y="1666760"/>
              <a:ext cx="4667083" cy="7895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A0E40FD1-BD00-4BD1-B7F4-00DAD292FD68}"/>
                </a:ext>
              </a:extLst>
            </p:cNvPr>
            <p:cNvSpPr/>
            <p:nvPr/>
          </p:nvSpPr>
          <p:spPr>
            <a:xfrm>
              <a:off x="4500067" y="3612129"/>
              <a:ext cx="2062780" cy="7895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B4EE116E-35EE-4DBC-8EAB-642EF3C423D9}"/>
                </a:ext>
              </a:extLst>
            </p:cNvPr>
            <p:cNvSpPr/>
            <p:nvPr/>
          </p:nvSpPr>
          <p:spPr>
            <a:xfrm>
              <a:off x="4500067" y="5467458"/>
              <a:ext cx="2062780" cy="7895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7" name="Прямая со стрелкой 46">
              <a:extLst>
                <a:ext uri="{FF2B5EF4-FFF2-40B4-BE49-F238E27FC236}">
                  <a16:creationId xmlns:a16="http://schemas.microsoft.com/office/drawing/2014/main" id="{4CF44A17-1FF7-43AE-A690-052DF6E7E320}"/>
                </a:ext>
              </a:extLst>
            </p:cNvPr>
            <p:cNvCxnSpPr>
              <a:stCxn id="43" idx="3"/>
            </p:cNvCxnSpPr>
            <p:nvPr/>
          </p:nvCxnSpPr>
          <p:spPr>
            <a:xfrm>
              <a:off x="9167149" y="2061538"/>
              <a:ext cx="312517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 стрелкой 47">
              <a:extLst>
                <a:ext uri="{FF2B5EF4-FFF2-40B4-BE49-F238E27FC236}">
                  <a16:creationId xmlns:a16="http://schemas.microsoft.com/office/drawing/2014/main" id="{BDF42BCF-014A-47A9-A3FC-EF811C0D1D80}"/>
                </a:ext>
              </a:extLst>
            </p:cNvPr>
            <p:cNvCxnSpPr>
              <a:cxnSpLocks/>
            </p:cNvCxnSpPr>
            <p:nvPr/>
          </p:nvCxnSpPr>
          <p:spPr>
            <a:xfrm>
              <a:off x="6579008" y="4006907"/>
              <a:ext cx="2792291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 стрелкой 49">
              <a:extLst>
                <a:ext uri="{FF2B5EF4-FFF2-40B4-BE49-F238E27FC236}">
                  <a16:creationId xmlns:a16="http://schemas.microsoft.com/office/drawing/2014/main" id="{E2066827-185E-4D4C-B4DF-92072D91C58E}"/>
                </a:ext>
              </a:extLst>
            </p:cNvPr>
            <p:cNvCxnSpPr>
              <a:cxnSpLocks/>
            </p:cNvCxnSpPr>
            <p:nvPr/>
          </p:nvCxnSpPr>
          <p:spPr>
            <a:xfrm>
              <a:off x="6579008" y="5794854"/>
              <a:ext cx="2792291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560EFFA-B8A0-4249-92A4-48214A1CF894}"/>
                </a:ext>
              </a:extLst>
            </p:cNvPr>
            <p:cNvSpPr txBox="1"/>
            <p:nvPr/>
          </p:nvSpPr>
          <p:spPr>
            <a:xfrm>
              <a:off x="11493661" y="1979271"/>
              <a:ext cx="651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Sub1</a:t>
              </a:r>
              <a:endParaRPr lang="ru-RU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C77DCF6-E089-4C03-AA0B-8E79D17CEE6D}"/>
                </a:ext>
              </a:extLst>
            </p:cNvPr>
            <p:cNvSpPr txBox="1"/>
            <p:nvPr/>
          </p:nvSpPr>
          <p:spPr>
            <a:xfrm>
              <a:off x="11493661" y="3648476"/>
              <a:ext cx="651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Sub2</a:t>
              </a:r>
              <a:endParaRPr lang="ru-RU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5A8643E-A7E7-43F9-B907-A1A9721874F6}"/>
                </a:ext>
              </a:extLst>
            </p:cNvPr>
            <p:cNvSpPr txBox="1"/>
            <p:nvPr/>
          </p:nvSpPr>
          <p:spPr>
            <a:xfrm>
              <a:off x="11493661" y="5362838"/>
              <a:ext cx="651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Sub3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94173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5719</TotalTime>
  <Words>1350</Words>
  <Application>Microsoft Office PowerPoint</Application>
  <PresentationFormat>Широкоэкранный</PresentationFormat>
  <Paragraphs>307</Paragraphs>
  <Slides>39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39</vt:i4>
      </vt:variant>
    </vt:vector>
  </HeadingPairs>
  <TitlesOfParts>
    <vt:vector size="51" baseType="lpstr">
      <vt:lpstr>AdvOT596495f2</vt:lpstr>
      <vt:lpstr>AdvTT5235d5a9</vt:lpstr>
      <vt:lpstr>-apple-system</vt:lpstr>
      <vt:lpstr>Arial</vt:lpstr>
      <vt:lpstr>Calibri</vt:lpstr>
      <vt:lpstr>Calibri Light</vt:lpstr>
      <vt:lpstr>Helvetica</vt:lpstr>
      <vt:lpstr>MuseoSans</vt:lpstr>
      <vt:lpstr>Open Sans</vt:lpstr>
      <vt:lpstr>TimesNewRomanPSMT</vt:lpstr>
      <vt:lpstr>Verdana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1</dc:creator>
  <cp:lastModifiedBy>Руслан Машарипов</cp:lastModifiedBy>
  <cp:revision>551</cp:revision>
  <dcterms:created xsi:type="dcterms:W3CDTF">2020-07-13T11:03:54Z</dcterms:created>
  <dcterms:modified xsi:type="dcterms:W3CDTF">2022-11-10T10:17:30Z</dcterms:modified>
</cp:coreProperties>
</file>